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eague Spartan" charset="1" panose="00000800000000000000"/>
      <p:regular r:id="rId23"/>
    </p:embeddedFont>
    <p:embeddedFont>
      <p:font typeface="Canva Sans Bold" charset="1" panose="020B0803030501040103"/>
      <p:regular r:id="rId24"/>
    </p:embeddedFont>
    <p:embeddedFont>
      <p:font typeface="Inter" charset="1" panose="020B0502030000000004"/>
      <p:regular r:id="rId25"/>
    </p:embeddedFont>
    <p:embeddedFont>
      <p:font typeface="Cloud" charset="1" panose="02000000000000000000"/>
      <p:regular r:id="rId26"/>
    </p:embeddedFont>
    <p:embeddedFont>
      <p:font typeface="Arimo Bold" charset="1" panose="020B0704020202020204"/>
      <p:regular r:id="rId27"/>
    </p:embeddedFont>
    <p:embeddedFont>
      <p:font typeface="Helios" charset="1" panose="020B0504020202020204"/>
      <p:regular r:id="rId28"/>
    </p:embeddedFont>
    <p:embeddedFont>
      <p:font typeface="Helios Bold" charset="1" panose="020B0704020202020204"/>
      <p:regular r:id="rId29"/>
    </p:embeddedFont>
    <p:embeddedFont>
      <p:font typeface="Canva Sans" charset="1" panose="020B0503030501040103"/>
      <p:regular r:id="rId30"/>
    </p:embeddedFont>
    <p:embeddedFont>
      <p:font typeface="Arimo" charset="1" panose="020B06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76" r="0" b="-16676"/>
              </a:stretch>
            </a:blipFill>
          </p:spPr>
        </p:sp>
      </p:grpSp>
      <p:sp>
        <p:nvSpPr>
          <p:cNvPr name="Freeform 4" id="4"/>
          <p:cNvSpPr/>
          <p:nvPr/>
        </p:nvSpPr>
        <p:spPr>
          <a:xfrm flipH="false" flipV="false" rot="0">
            <a:off x="0" y="-144661"/>
            <a:ext cx="18520038" cy="10431661"/>
          </a:xfrm>
          <a:custGeom>
            <a:avLst/>
            <a:gdLst/>
            <a:ahLst/>
            <a:cxnLst/>
            <a:rect r="r" b="b" t="t" l="l"/>
            <a:pathLst>
              <a:path h="10431661" w="18520038">
                <a:moveTo>
                  <a:pt x="0" y="0"/>
                </a:moveTo>
                <a:lnTo>
                  <a:pt x="18520038" y="0"/>
                </a:lnTo>
                <a:lnTo>
                  <a:pt x="18520038" y="10431661"/>
                </a:lnTo>
                <a:lnTo>
                  <a:pt x="0" y="10431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5">
              <a:extLst>
                <a:ext uri="{96DAC541-7B7A-43D3-8B79-37D633B846F1}">
                  <asvg:svgBlip xmlns:asvg="http://schemas.microsoft.com/office/drawing/2016/SVG/main" r:embed="rId6"/>
                </a:ext>
              </a:extLst>
            </a:blip>
            <a:stretch>
              <a:fillRect l="-31" t="0" r="-31" b="0"/>
            </a:stretch>
          </a:blipFill>
        </p:spPr>
      </p:sp>
      <p:sp>
        <p:nvSpPr>
          <p:cNvPr name="Freeform 6" id="6"/>
          <p:cNvSpPr/>
          <p:nvPr/>
        </p:nvSpPr>
        <p:spPr>
          <a:xfrm flipH="false" flipV="false" rot="-10800000">
            <a:off x="1262365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5">
              <a:extLst>
                <a:ext uri="{96DAC541-7B7A-43D3-8B79-37D633B846F1}">
                  <asvg:svgBlip xmlns:asvg="http://schemas.microsoft.com/office/drawing/2016/SVG/main" r:embed="rId6"/>
                </a:ext>
              </a:extLst>
            </a:blip>
            <a:stretch>
              <a:fillRect l="-31" t="0" r="-31" b="0"/>
            </a:stretch>
          </a:blipFill>
        </p:spPr>
      </p:sp>
      <p:sp>
        <p:nvSpPr>
          <p:cNvPr name="TextBox 7" id="7"/>
          <p:cNvSpPr txBox="true"/>
          <p:nvPr/>
        </p:nvSpPr>
        <p:spPr>
          <a:xfrm rot="0">
            <a:off x="1442961" y="3601167"/>
            <a:ext cx="14525814" cy="2678767"/>
          </a:xfrm>
          <a:prstGeom prst="rect">
            <a:avLst/>
          </a:prstGeom>
        </p:spPr>
        <p:txBody>
          <a:bodyPr anchor="t" rtlCol="false" tIns="0" lIns="0" bIns="0" rIns="0">
            <a:spAutoFit/>
          </a:bodyPr>
          <a:lstStyle/>
          <a:p>
            <a:pPr algn="ctr">
              <a:lnSpc>
                <a:spcPts val="10493"/>
              </a:lnSpc>
            </a:pPr>
            <a:r>
              <a:rPr lang="en-US" sz="8462" spc="202">
                <a:solidFill>
                  <a:srgbClr val="365679"/>
                </a:solidFill>
                <a:latin typeface="League Spartan"/>
                <a:ea typeface="League Spartan"/>
                <a:cs typeface="League Spartan"/>
                <a:sym typeface="League Spartan"/>
              </a:rPr>
              <a:t>FUTURECART-AI DRIVEN DEMAND PREDICTION</a:t>
            </a:r>
          </a:p>
        </p:txBody>
      </p:sp>
      <p:sp>
        <p:nvSpPr>
          <p:cNvPr name="TextBox 8" id="8"/>
          <p:cNvSpPr txBox="true"/>
          <p:nvPr/>
        </p:nvSpPr>
        <p:spPr>
          <a:xfrm rot="0">
            <a:off x="7028907" y="6923212"/>
            <a:ext cx="4462224" cy="1811020"/>
          </a:xfrm>
          <a:prstGeom prst="rect">
            <a:avLst/>
          </a:prstGeom>
        </p:spPr>
        <p:txBody>
          <a:bodyPr anchor="t" rtlCol="false" tIns="0" lIns="0" bIns="0" rIns="0">
            <a:spAutoFit/>
          </a:bodyPr>
          <a:lstStyle/>
          <a:p>
            <a:pPr algn="ctr">
              <a:lnSpc>
                <a:spcPts val="7279"/>
              </a:lnSpc>
            </a:pPr>
            <a:r>
              <a:rPr lang="en-US" sz="5199" b="true">
                <a:solidFill>
                  <a:srgbClr val="365679"/>
                </a:solidFill>
                <a:latin typeface="Canva Sans Bold"/>
                <a:ea typeface="Canva Sans Bold"/>
                <a:cs typeface="Canva Sans Bold"/>
                <a:sym typeface="Canva Sans Bold"/>
              </a:rPr>
              <a:t>Presented by:</a:t>
            </a:r>
          </a:p>
          <a:p>
            <a:pPr algn="ctr">
              <a:lnSpc>
                <a:spcPts val="7279"/>
              </a:lnSpc>
            </a:pPr>
            <a:r>
              <a:rPr lang="en-US" sz="5199" b="true">
                <a:solidFill>
                  <a:srgbClr val="365679"/>
                </a:solidFill>
                <a:latin typeface="Canva Sans Bold"/>
                <a:ea typeface="Canva Sans Bold"/>
                <a:cs typeface="Canva Sans Bold"/>
                <a:sym typeface="Canva Sans Bold"/>
              </a:rPr>
              <a:t>Sravya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24045" y="-1538755"/>
            <a:ext cx="14732382" cy="13580831"/>
          </a:xfrm>
          <a:custGeom>
            <a:avLst/>
            <a:gdLst/>
            <a:ahLst/>
            <a:cxnLst/>
            <a:rect r="r" b="b" t="t" l="l"/>
            <a:pathLst>
              <a:path h="13580831" w="14732382">
                <a:moveTo>
                  <a:pt x="0" y="0"/>
                </a:moveTo>
                <a:lnTo>
                  <a:pt x="14732382" y="0"/>
                </a:lnTo>
                <a:lnTo>
                  <a:pt x="14732382"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838" y="1824140"/>
            <a:ext cx="2135954" cy="85725"/>
            <a:chOff x="0" y="0"/>
            <a:chExt cx="2847939" cy="114300"/>
          </a:xfrm>
        </p:grpSpPr>
        <p:sp>
          <p:nvSpPr>
            <p:cNvPr name="Freeform 4" id="4"/>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TextBox 5" id="5"/>
          <p:cNvSpPr txBox="true"/>
          <p:nvPr/>
        </p:nvSpPr>
        <p:spPr>
          <a:xfrm rot="0">
            <a:off x="1028700" y="627230"/>
            <a:ext cx="11717358" cy="119691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Model Building</a:t>
            </a:r>
          </a:p>
        </p:txBody>
      </p:sp>
      <p:sp>
        <p:nvSpPr>
          <p:cNvPr name="TextBox 6" id="6"/>
          <p:cNvSpPr txBox="true"/>
          <p:nvPr/>
        </p:nvSpPr>
        <p:spPr>
          <a:xfrm rot="0">
            <a:off x="925356" y="2300368"/>
            <a:ext cx="12113740" cy="6373368"/>
          </a:xfrm>
          <a:prstGeom prst="rect">
            <a:avLst/>
          </a:prstGeom>
        </p:spPr>
        <p:txBody>
          <a:bodyPr anchor="t" rtlCol="false" tIns="0" lIns="0" bIns="0" rIns="0">
            <a:spAutoFit/>
          </a:bodyPr>
          <a:lstStyle/>
          <a:p>
            <a:pPr algn="l" marL="617220" indent="-205740" lvl="2">
              <a:lnSpc>
                <a:spcPts val="4131"/>
              </a:lnSpc>
              <a:buFont typeface="Arial"/>
              <a:buChar char="⚬"/>
            </a:pPr>
            <a:r>
              <a:rPr lang="en-US" sz="2700">
                <a:solidFill>
                  <a:srgbClr val="365679"/>
                </a:solidFill>
                <a:latin typeface="Helios"/>
                <a:ea typeface="Helios"/>
                <a:cs typeface="Helios"/>
                <a:sym typeface="Helios"/>
              </a:rPr>
              <a:t>Time series modeling techniques such as </a:t>
            </a:r>
            <a:r>
              <a:rPr lang="en-US" b="true" sz="2700">
                <a:solidFill>
                  <a:srgbClr val="365679"/>
                </a:solidFill>
                <a:latin typeface="Helios Bold"/>
                <a:ea typeface="Helios Bold"/>
                <a:cs typeface="Helios Bold"/>
                <a:sym typeface="Helios Bold"/>
              </a:rPr>
              <a:t>AR, MA, ARIMA, SARIMA, ARIMAX, </a:t>
            </a:r>
            <a:r>
              <a:rPr lang="en-US" sz="2700">
                <a:solidFill>
                  <a:srgbClr val="365679"/>
                </a:solidFill>
                <a:latin typeface="Helios"/>
                <a:ea typeface="Helios"/>
                <a:cs typeface="Helios"/>
                <a:sym typeface="Helios"/>
              </a:rPr>
              <a:t>and </a:t>
            </a:r>
            <a:r>
              <a:rPr lang="en-US" b="true" sz="2700">
                <a:solidFill>
                  <a:srgbClr val="365679"/>
                </a:solidFill>
                <a:latin typeface="Helios Bold"/>
                <a:ea typeface="Helios Bold"/>
                <a:cs typeface="Helios Bold"/>
                <a:sym typeface="Helios Bold"/>
              </a:rPr>
              <a:t>SARIMAX</a:t>
            </a:r>
            <a:r>
              <a:rPr lang="en-US" sz="2700">
                <a:solidFill>
                  <a:srgbClr val="365679"/>
                </a:solidFill>
                <a:latin typeface="Helios"/>
                <a:ea typeface="Helios"/>
                <a:cs typeface="Helios"/>
                <a:sym typeface="Helios"/>
              </a:rPr>
              <a:t> have been used to analyze and forecast data.</a:t>
            </a:r>
          </a:p>
          <a:p>
            <a:pPr algn="l" marL="617220" indent="-205740" lvl="2">
              <a:lnSpc>
                <a:spcPts val="4131"/>
              </a:lnSpc>
              <a:buFont typeface="Arial"/>
              <a:buChar char="⚬"/>
            </a:pPr>
            <a:r>
              <a:rPr lang="en-US" sz="2700">
                <a:solidFill>
                  <a:srgbClr val="365679"/>
                </a:solidFill>
                <a:latin typeface="Helios"/>
                <a:ea typeface="Helios"/>
                <a:cs typeface="Helios"/>
                <a:sym typeface="Helios"/>
              </a:rPr>
              <a:t>Complex patterns, trends, and seasonality in the time-series data are captured by these models.</a:t>
            </a:r>
          </a:p>
          <a:p>
            <a:pPr algn="l" marL="617220" indent="-205740" lvl="2">
              <a:lnSpc>
                <a:spcPts val="4131"/>
              </a:lnSpc>
              <a:buFont typeface="Arial"/>
              <a:buChar char="⚬"/>
            </a:pPr>
            <a:r>
              <a:rPr lang="en-US" sz="2700">
                <a:solidFill>
                  <a:srgbClr val="365679"/>
                </a:solidFill>
                <a:latin typeface="Helios"/>
                <a:ea typeface="Helios"/>
                <a:cs typeface="Helios"/>
                <a:sym typeface="Helios"/>
              </a:rPr>
              <a:t>Hyperparameter tuning has been applied to optimize the performance of these models for more accurate predictions.</a:t>
            </a:r>
          </a:p>
          <a:p>
            <a:pPr algn="l" marL="617220" indent="-205740" lvl="2">
              <a:lnSpc>
                <a:spcPts val="4131"/>
              </a:lnSpc>
              <a:buFont typeface="Arial"/>
              <a:buChar char="⚬"/>
            </a:pPr>
            <a:r>
              <a:rPr lang="en-US" b="true" sz="2700">
                <a:solidFill>
                  <a:srgbClr val="365679"/>
                </a:solidFill>
                <a:latin typeface="Helios Bold"/>
                <a:ea typeface="Helios Bold"/>
                <a:cs typeface="Helios Bold"/>
                <a:sym typeface="Helios Bold"/>
              </a:rPr>
              <a:t>Multivariate analysis </a:t>
            </a:r>
            <a:r>
              <a:rPr lang="en-US" sz="2700">
                <a:solidFill>
                  <a:srgbClr val="365679"/>
                </a:solidFill>
                <a:latin typeface="Helios"/>
                <a:ea typeface="Helios"/>
                <a:cs typeface="Helios"/>
                <a:sym typeface="Helios"/>
              </a:rPr>
              <a:t>has been employed to account for external variables influencing the forecast.</a:t>
            </a:r>
          </a:p>
          <a:p>
            <a:pPr algn="l" marL="617220" indent="-205740" lvl="2">
              <a:lnSpc>
                <a:spcPts val="4131"/>
              </a:lnSpc>
              <a:buFont typeface="Arial"/>
              <a:buChar char="⚬"/>
            </a:pPr>
            <a:r>
              <a:rPr lang="en-US" sz="2700">
                <a:solidFill>
                  <a:srgbClr val="365679"/>
                </a:solidFill>
                <a:latin typeface="Helios"/>
                <a:ea typeface="Helios"/>
                <a:cs typeface="Helios"/>
                <a:sym typeface="Helios"/>
              </a:rPr>
              <a:t>A comprehensive approach to time series forecasting and prediction has been ensured through the use of these techniques.</a:t>
            </a:r>
          </a:p>
          <a:p>
            <a:pPr algn="l" marL="617220" indent="-205740" lvl="2">
              <a:lnSpc>
                <a:spcPts val="4131"/>
              </a:lnSpc>
              <a:buFont typeface="Arial"/>
              <a:buChar char="⚬"/>
            </a:pPr>
            <a:r>
              <a:rPr lang="en-US" sz="2700">
                <a:solidFill>
                  <a:srgbClr val="365679"/>
                </a:solidFill>
                <a:latin typeface="Helios"/>
                <a:ea typeface="Helios"/>
                <a:cs typeface="Helios"/>
                <a:sym typeface="Helios"/>
              </a:rPr>
              <a:t>All these models were evaluated using test data using metrics like </a:t>
            </a:r>
            <a:r>
              <a:rPr lang="en-US" b="true" sz="2700">
                <a:solidFill>
                  <a:srgbClr val="365679"/>
                </a:solidFill>
                <a:latin typeface="Helios Bold"/>
                <a:ea typeface="Helios Bold"/>
                <a:cs typeface="Helios Bold"/>
                <a:sym typeface="Helios Bold"/>
              </a:rPr>
              <a:t>RMSE</a:t>
            </a:r>
            <a:r>
              <a:rPr lang="en-US" sz="2700">
                <a:solidFill>
                  <a:srgbClr val="365679"/>
                </a:solidFill>
                <a:latin typeface="Helios"/>
                <a:ea typeface="Helios"/>
                <a:cs typeface="Helios"/>
                <a:sym typeface="Helios"/>
              </a:rPr>
              <a:t>, </a:t>
            </a:r>
            <a:r>
              <a:rPr lang="en-US" b="true" sz="2700">
                <a:solidFill>
                  <a:srgbClr val="365679"/>
                </a:solidFill>
                <a:latin typeface="Helios Bold"/>
                <a:ea typeface="Helios Bold"/>
                <a:cs typeface="Helios Bold"/>
                <a:sym typeface="Helios Bold"/>
              </a:rPr>
              <a:t>MAE </a:t>
            </a:r>
            <a:r>
              <a:rPr lang="en-US" sz="2700">
                <a:solidFill>
                  <a:srgbClr val="365679"/>
                </a:solidFill>
                <a:latin typeface="Helios"/>
                <a:ea typeface="Helios"/>
                <a:cs typeface="Helios"/>
                <a:sym typeface="Helios"/>
              </a:rPr>
              <a:t>etc..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65817" y="352038"/>
            <a:ext cx="11709920" cy="11819796"/>
          </a:xfrm>
          <a:custGeom>
            <a:avLst/>
            <a:gdLst/>
            <a:ahLst/>
            <a:cxnLst/>
            <a:rect r="r" b="b" t="t" l="l"/>
            <a:pathLst>
              <a:path h="11819796" w="11709920">
                <a:moveTo>
                  <a:pt x="0" y="0"/>
                </a:moveTo>
                <a:lnTo>
                  <a:pt x="11709920" y="0"/>
                </a:lnTo>
                <a:lnTo>
                  <a:pt x="11709920" y="11819796"/>
                </a:lnTo>
                <a:lnTo>
                  <a:pt x="0" y="1181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56539"/>
            <a:ext cx="7057800" cy="4093524"/>
          </a:xfrm>
          <a:custGeom>
            <a:avLst/>
            <a:gdLst/>
            <a:ahLst/>
            <a:cxnLst/>
            <a:rect r="r" b="b" t="t" l="l"/>
            <a:pathLst>
              <a:path h="4093524" w="7057800">
                <a:moveTo>
                  <a:pt x="0" y="0"/>
                </a:moveTo>
                <a:lnTo>
                  <a:pt x="7057800" y="0"/>
                </a:lnTo>
                <a:lnTo>
                  <a:pt x="7057800" y="4093524"/>
                </a:lnTo>
                <a:lnTo>
                  <a:pt x="0" y="4093524"/>
                </a:lnTo>
                <a:lnTo>
                  <a:pt x="0" y="0"/>
                </a:lnTo>
                <a:close/>
              </a:path>
            </a:pathLst>
          </a:custGeom>
          <a:blipFill>
            <a:blip r:embed="rId4"/>
            <a:stretch>
              <a:fillRect l="0" t="0" r="0" b="0"/>
            </a:stretch>
          </a:blipFill>
        </p:spPr>
      </p:sp>
      <p:sp>
        <p:nvSpPr>
          <p:cNvPr name="Freeform 4" id="4"/>
          <p:cNvSpPr/>
          <p:nvPr/>
        </p:nvSpPr>
        <p:spPr>
          <a:xfrm flipH="false" flipV="false" rot="0">
            <a:off x="0" y="4912698"/>
            <a:ext cx="8040256" cy="4700261"/>
          </a:xfrm>
          <a:custGeom>
            <a:avLst/>
            <a:gdLst/>
            <a:ahLst/>
            <a:cxnLst/>
            <a:rect r="r" b="b" t="t" l="l"/>
            <a:pathLst>
              <a:path h="4700261" w="8040256">
                <a:moveTo>
                  <a:pt x="0" y="0"/>
                </a:moveTo>
                <a:lnTo>
                  <a:pt x="8040256" y="0"/>
                </a:lnTo>
                <a:lnTo>
                  <a:pt x="8040256" y="4700260"/>
                </a:lnTo>
                <a:lnTo>
                  <a:pt x="0" y="4700260"/>
                </a:lnTo>
                <a:lnTo>
                  <a:pt x="0" y="0"/>
                </a:lnTo>
                <a:close/>
              </a:path>
            </a:pathLst>
          </a:custGeom>
          <a:blipFill>
            <a:blip r:embed="rId5"/>
            <a:stretch>
              <a:fillRect l="0" t="0" r="0" b="0"/>
            </a:stretch>
          </a:blipFill>
        </p:spPr>
      </p:sp>
      <p:sp>
        <p:nvSpPr>
          <p:cNvPr name="Freeform 5" id="5"/>
          <p:cNvSpPr/>
          <p:nvPr/>
        </p:nvSpPr>
        <p:spPr>
          <a:xfrm flipH="false" flipV="false" rot="0">
            <a:off x="8927184" y="5143500"/>
            <a:ext cx="8238633" cy="4469458"/>
          </a:xfrm>
          <a:custGeom>
            <a:avLst/>
            <a:gdLst/>
            <a:ahLst/>
            <a:cxnLst/>
            <a:rect r="r" b="b" t="t" l="l"/>
            <a:pathLst>
              <a:path h="4469458" w="8238633">
                <a:moveTo>
                  <a:pt x="0" y="0"/>
                </a:moveTo>
                <a:lnTo>
                  <a:pt x="8238633" y="0"/>
                </a:lnTo>
                <a:lnTo>
                  <a:pt x="8238633" y="4469458"/>
                </a:lnTo>
                <a:lnTo>
                  <a:pt x="0" y="4469458"/>
                </a:lnTo>
                <a:lnTo>
                  <a:pt x="0" y="0"/>
                </a:lnTo>
                <a:close/>
              </a:path>
            </a:pathLst>
          </a:custGeom>
          <a:blipFill>
            <a:blip r:embed="rId6"/>
            <a:stretch>
              <a:fillRect l="0" t="0" r="0" b="0"/>
            </a:stretch>
          </a:blipFill>
        </p:spPr>
      </p:sp>
      <p:sp>
        <p:nvSpPr>
          <p:cNvPr name="Freeform 6" id="6"/>
          <p:cNvSpPr/>
          <p:nvPr/>
        </p:nvSpPr>
        <p:spPr>
          <a:xfrm flipH="false" flipV="false" rot="0">
            <a:off x="513089" y="128269"/>
            <a:ext cx="7527167" cy="4350063"/>
          </a:xfrm>
          <a:custGeom>
            <a:avLst/>
            <a:gdLst/>
            <a:ahLst/>
            <a:cxnLst/>
            <a:rect r="r" b="b" t="t" l="l"/>
            <a:pathLst>
              <a:path h="4350063" w="7527167">
                <a:moveTo>
                  <a:pt x="0" y="0"/>
                </a:moveTo>
                <a:lnTo>
                  <a:pt x="7527167" y="0"/>
                </a:lnTo>
                <a:lnTo>
                  <a:pt x="7527167" y="4350063"/>
                </a:lnTo>
                <a:lnTo>
                  <a:pt x="0" y="4350063"/>
                </a:lnTo>
                <a:lnTo>
                  <a:pt x="0" y="0"/>
                </a:lnTo>
                <a:close/>
              </a:path>
            </a:pathLst>
          </a:custGeom>
          <a:blipFill>
            <a:blip r:embed="rId7"/>
            <a:stretch>
              <a:fillRect l="-2483" t="0" r="-2483" b="-352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24045" y="-1538755"/>
            <a:ext cx="14732382" cy="13580831"/>
          </a:xfrm>
          <a:custGeom>
            <a:avLst/>
            <a:gdLst/>
            <a:ahLst/>
            <a:cxnLst/>
            <a:rect r="r" b="b" t="t" l="l"/>
            <a:pathLst>
              <a:path h="13580831" w="14732382">
                <a:moveTo>
                  <a:pt x="0" y="0"/>
                </a:moveTo>
                <a:lnTo>
                  <a:pt x="14732382" y="0"/>
                </a:lnTo>
                <a:lnTo>
                  <a:pt x="14732382"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838" y="2979148"/>
            <a:ext cx="2135954" cy="85725"/>
            <a:chOff x="0" y="0"/>
            <a:chExt cx="2847939" cy="114300"/>
          </a:xfrm>
        </p:grpSpPr>
        <p:sp>
          <p:nvSpPr>
            <p:cNvPr name="Freeform 4" id="4"/>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Freeform 5" id="5"/>
          <p:cNvSpPr/>
          <p:nvPr/>
        </p:nvSpPr>
        <p:spPr>
          <a:xfrm flipH="false" flipV="false" rot="0">
            <a:off x="1110540" y="3608040"/>
            <a:ext cx="10136609" cy="5650260"/>
          </a:xfrm>
          <a:custGeom>
            <a:avLst/>
            <a:gdLst/>
            <a:ahLst/>
            <a:cxnLst/>
            <a:rect r="r" b="b" t="t" l="l"/>
            <a:pathLst>
              <a:path h="5650260" w="10136609">
                <a:moveTo>
                  <a:pt x="0" y="0"/>
                </a:moveTo>
                <a:lnTo>
                  <a:pt x="10136609" y="0"/>
                </a:lnTo>
                <a:lnTo>
                  <a:pt x="10136609" y="5650260"/>
                </a:lnTo>
                <a:lnTo>
                  <a:pt x="0" y="5650260"/>
                </a:lnTo>
                <a:lnTo>
                  <a:pt x="0" y="0"/>
                </a:lnTo>
                <a:close/>
              </a:path>
            </a:pathLst>
          </a:custGeom>
          <a:blipFill>
            <a:blip r:embed="rId4"/>
            <a:stretch>
              <a:fillRect l="0" t="0" r="0" b="0"/>
            </a:stretch>
          </a:blipFill>
        </p:spPr>
      </p:sp>
      <p:sp>
        <p:nvSpPr>
          <p:cNvPr name="TextBox 6" id="6"/>
          <p:cNvSpPr txBox="true"/>
          <p:nvPr/>
        </p:nvSpPr>
        <p:spPr>
          <a:xfrm rot="0">
            <a:off x="1028700" y="1489616"/>
            <a:ext cx="10218449" cy="119691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Model 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76452" y="-693206"/>
            <a:ext cx="12727251" cy="13580831"/>
          </a:xfrm>
          <a:custGeom>
            <a:avLst/>
            <a:gdLst/>
            <a:ahLst/>
            <a:cxnLst/>
            <a:rect r="r" b="b" t="t" l="l"/>
            <a:pathLst>
              <a:path h="13580831" w="12727251">
                <a:moveTo>
                  <a:pt x="0" y="0"/>
                </a:moveTo>
                <a:lnTo>
                  <a:pt x="12727251" y="0"/>
                </a:lnTo>
                <a:lnTo>
                  <a:pt x="12727251"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06608" y="-1274945"/>
            <a:ext cx="4315445" cy="3995125"/>
          </a:xfrm>
          <a:custGeom>
            <a:avLst/>
            <a:gdLst/>
            <a:ahLst/>
            <a:cxnLst/>
            <a:rect r="r" b="b" t="t" l="l"/>
            <a:pathLst>
              <a:path h="3995125" w="4315445">
                <a:moveTo>
                  <a:pt x="0" y="0"/>
                </a:moveTo>
                <a:lnTo>
                  <a:pt x="4315445" y="0"/>
                </a:lnTo>
                <a:lnTo>
                  <a:pt x="4315445" y="3995125"/>
                </a:lnTo>
                <a:lnTo>
                  <a:pt x="0" y="3995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50799" y="2720180"/>
            <a:ext cx="12413238" cy="6687632"/>
          </a:xfrm>
          <a:custGeom>
            <a:avLst/>
            <a:gdLst/>
            <a:ahLst/>
            <a:cxnLst/>
            <a:rect r="r" b="b" t="t" l="l"/>
            <a:pathLst>
              <a:path h="6687632" w="12413238">
                <a:moveTo>
                  <a:pt x="0" y="0"/>
                </a:moveTo>
                <a:lnTo>
                  <a:pt x="12413238" y="0"/>
                </a:lnTo>
                <a:lnTo>
                  <a:pt x="12413238" y="6687632"/>
                </a:lnTo>
                <a:lnTo>
                  <a:pt x="0" y="6687632"/>
                </a:lnTo>
                <a:lnTo>
                  <a:pt x="0" y="0"/>
                </a:lnTo>
                <a:close/>
              </a:path>
            </a:pathLst>
          </a:custGeom>
          <a:blipFill>
            <a:blip r:embed="rId6"/>
            <a:stretch>
              <a:fillRect l="0" t="0" r="0" b="0"/>
            </a:stretch>
          </a:blipFill>
        </p:spPr>
      </p:sp>
      <p:sp>
        <p:nvSpPr>
          <p:cNvPr name="TextBox 5" id="5"/>
          <p:cNvSpPr txBox="true"/>
          <p:nvPr/>
        </p:nvSpPr>
        <p:spPr>
          <a:xfrm rot="0">
            <a:off x="5262924" y="430213"/>
            <a:ext cx="7762152" cy="113030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Future Forecast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76047" y="-680343"/>
            <a:ext cx="12727251" cy="13580831"/>
          </a:xfrm>
          <a:custGeom>
            <a:avLst/>
            <a:gdLst/>
            <a:ahLst/>
            <a:cxnLst/>
            <a:rect r="r" b="b" t="t" l="l"/>
            <a:pathLst>
              <a:path h="13580831" w="12727251">
                <a:moveTo>
                  <a:pt x="0" y="0"/>
                </a:moveTo>
                <a:lnTo>
                  <a:pt x="12727251" y="0"/>
                </a:lnTo>
                <a:lnTo>
                  <a:pt x="12727251"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06608" y="-1274945"/>
            <a:ext cx="4315445" cy="3995125"/>
          </a:xfrm>
          <a:custGeom>
            <a:avLst/>
            <a:gdLst/>
            <a:ahLst/>
            <a:cxnLst/>
            <a:rect r="r" b="b" t="t" l="l"/>
            <a:pathLst>
              <a:path h="3995125" w="4315445">
                <a:moveTo>
                  <a:pt x="0" y="0"/>
                </a:moveTo>
                <a:lnTo>
                  <a:pt x="4315445" y="0"/>
                </a:lnTo>
                <a:lnTo>
                  <a:pt x="4315445" y="3995125"/>
                </a:lnTo>
                <a:lnTo>
                  <a:pt x="0" y="3995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3544" y="2042445"/>
            <a:ext cx="15898313" cy="6747708"/>
            <a:chOff x="0" y="0"/>
            <a:chExt cx="21197751" cy="8996944"/>
          </a:xfrm>
        </p:grpSpPr>
        <p:sp>
          <p:nvSpPr>
            <p:cNvPr name="Freeform 5" id="5"/>
            <p:cNvSpPr/>
            <p:nvPr/>
          </p:nvSpPr>
          <p:spPr>
            <a:xfrm flipH="false" flipV="false" rot="0">
              <a:off x="0" y="0"/>
              <a:ext cx="21197697" cy="8996934"/>
            </a:xfrm>
            <a:custGeom>
              <a:avLst/>
              <a:gdLst/>
              <a:ahLst/>
              <a:cxnLst/>
              <a:rect r="r" b="b" t="t" l="l"/>
              <a:pathLst>
                <a:path h="8996934" w="21197697">
                  <a:moveTo>
                    <a:pt x="0" y="0"/>
                  </a:moveTo>
                  <a:lnTo>
                    <a:pt x="21197697" y="0"/>
                  </a:lnTo>
                  <a:lnTo>
                    <a:pt x="21197697" y="8996934"/>
                  </a:lnTo>
                  <a:lnTo>
                    <a:pt x="0" y="8996934"/>
                  </a:lnTo>
                  <a:lnTo>
                    <a:pt x="0" y="0"/>
                  </a:lnTo>
                  <a:close/>
                </a:path>
              </a:pathLst>
            </a:custGeom>
            <a:blipFill>
              <a:blip r:embed="rId6"/>
              <a:stretch>
                <a:fillRect l="-583" t="0" r="-583" b="0"/>
              </a:stretch>
            </a:blipFill>
          </p:spPr>
        </p:sp>
      </p:grpSp>
      <p:sp>
        <p:nvSpPr>
          <p:cNvPr name="TextBox 6" id="6"/>
          <p:cNvSpPr txBox="true"/>
          <p:nvPr/>
        </p:nvSpPr>
        <p:spPr>
          <a:xfrm rot="0">
            <a:off x="1712344" y="32612"/>
            <a:ext cx="15279410" cy="1635412"/>
          </a:xfrm>
          <a:prstGeom prst="rect">
            <a:avLst/>
          </a:prstGeom>
        </p:spPr>
        <p:txBody>
          <a:bodyPr anchor="t" rtlCol="false" tIns="0" lIns="0" bIns="0" rIns="0">
            <a:spAutoFit/>
          </a:bodyPr>
          <a:lstStyle/>
          <a:p>
            <a:pPr algn="ctr">
              <a:lnSpc>
                <a:spcPts val="11709"/>
              </a:lnSpc>
            </a:pPr>
            <a:r>
              <a:rPr lang="en-US" sz="8363" b="true">
                <a:solidFill>
                  <a:srgbClr val="13538A"/>
                </a:solidFill>
                <a:latin typeface="Arimo Bold"/>
                <a:ea typeface="Arimo Bold"/>
                <a:cs typeface="Arimo Bold"/>
                <a:sym typeface="Arimo Bold"/>
              </a:rPr>
              <a:t>Future Forecast-Weekly basis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82979" y="-1559288"/>
            <a:ext cx="14732382" cy="13580831"/>
          </a:xfrm>
          <a:custGeom>
            <a:avLst/>
            <a:gdLst/>
            <a:ahLst/>
            <a:cxnLst/>
            <a:rect r="r" b="b" t="t" l="l"/>
            <a:pathLst>
              <a:path h="13580831" w="14732382">
                <a:moveTo>
                  <a:pt x="0" y="0"/>
                </a:moveTo>
                <a:lnTo>
                  <a:pt x="14732382" y="0"/>
                </a:lnTo>
                <a:lnTo>
                  <a:pt x="14732382"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175174"/>
            <a:ext cx="13701595" cy="750704"/>
          </a:xfrm>
          <a:prstGeom prst="rect">
            <a:avLst/>
          </a:prstGeom>
        </p:spPr>
        <p:txBody>
          <a:bodyPr anchor="t" rtlCol="false" tIns="0" lIns="0" bIns="0" rIns="0">
            <a:spAutoFit/>
          </a:bodyPr>
          <a:lstStyle/>
          <a:p>
            <a:pPr algn="ctr">
              <a:lnSpc>
                <a:spcPts val="5347"/>
              </a:lnSpc>
            </a:pPr>
            <a:r>
              <a:rPr lang="en-US" sz="3819" b="true">
                <a:solidFill>
                  <a:srgbClr val="2C92D5"/>
                </a:solidFill>
                <a:latin typeface="Arimo Bold"/>
                <a:ea typeface="Arimo Bold"/>
                <a:cs typeface="Arimo Bold"/>
                <a:sym typeface="Arimo Bold"/>
              </a:rPr>
              <a:t>Reasons for chosing SARIMAX Model for forecasting</a:t>
            </a:r>
          </a:p>
        </p:txBody>
      </p:sp>
      <p:sp>
        <p:nvSpPr>
          <p:cNvPr name="TextBox 4" id="4"/>
          <p:cNvSpPr txBox="true"/>
          <p:nvPr/>
        </p:nvSpPr>
        <p:spPr>
          <a:xfrm rot="0">
            <a:off x="597232" y="2871073"/>
            <a:ext cx="11449747" cy="5637844"/>
          </a:xfrm>
          <a:prstGeom prst="rect">
            <a:avLst/>
          </a:prstGeom>
        </p:spPr>
        <p:txBody>
          <a:bodyPr anchor="t" rtlCol="false" tIns="0" lIns="0" bIns="0" rIns="0">
            <a:spAutoFit/>
          </a:bodyPr>
          <a:lstStyle/>
          <a:p>
            <a:pPr algn="l" marL="522877" indent="-174292" lvl="2">
              <a:lnSpc>
                <a:spcPts val="3201"/>
              </a:lnSpc>
              <a:buFont typeface="Arial"/>
              <a:buChar char="⚬"/>
            </a:pPr>
            <a:r>
              <a:rPr lang="en-US" b="true" sz="2286">
                <a:solidFill>
                  <a:srgbClr val="13538A"/>
                </a:solidFill>
                <a:latin typeface="Canva Sans Bold"/>
                <a:ea typeface="Canva Sans Bold"/>
                <a:cs typeface="Canva Sans Bold"/>
                <a:sym typeface="Canva Sans Bold"/>
              </a:rPr>
              <a:t>Handles Exogenous Variables: </a:t>
            </a:r>
            <a:r>
              <a:rPr lang="en-US" sz="2286">
                <a:solidFill>
                  <a:srgbClr val="000000"/>
                </a:solidFill>
                <a:latin typeface="Canva Sans"/>
                <a:ea typeface="Canva Sans"/>
                <a:cs typeface="Canva Sans"/>
                <a:sym typeface="Canva Sans"/>
              </a:rPr>
              <a:t>Includes external factors (e.g., promotions, holidays) to improve forecast accuracy. </a:t>
            </a:r>
          </a:p>
          <a:p>
            <a:pPr algn="l" marL="522877" indent="-174292" lvl="2">
              <a:lnSpc>
                <a:spcPts val="3201"/>
              </a:lnSpc>
            </a:pPr>
          </a:p>
          <a:p>
            <a:pPr algn="l" marL="522877" indent="-174292" lvl="2">
              <a:lnSpc>
                <a:spcPts val="3201"/>
              </a:lnSpc>
              <a:buFont typeface="Arial"/>
              <a:buChar char="⚬"/>
            </a:pPr>
            <a:r>
              <a:rPr lang="en-US" b="true" sz="2286">
                <a:solidFill>
                  <a:srgbClr val="13538A"/>
                </a:solidFill>
                <a:latin typeface="Canva Sans Bold"/>
                <a:ea typeface="Canva Sans Bold"/>
                <a:cs typeface="Canva Sans Bold"/>
                <a:sym typeface="Canva Sans Bold"/>
              </a:rPr>
              <a:t>Seasonal and Non-Seasonal Modeling: </a:t>
            </a:r>
            <a:r>
              <a:rPr lang="en-US" sz="2286">
                <a:solidFill>
                  <a:srgbClr val="000000"/>
                </a:solidFill>
                <a:latin typeface="Canva Sans"/>
                <a:ea typeface="Canva Sans"/>
                <a:cs typeface="Canva Sans"/>
                <a:sym typeface="Canva Sans"/>
              </a:rPr>
              <a:t>Captures both seasonal and trend components, offering flexibility in modeling</a:t>
            </a:r>
          </a:p>
          <a:p>
            <a:pPr algn="l" marL="522877" indent="-174292" lvl="2">
              <a:lnSpc>
                <a:spcPts val="3201"/>
              </a:lnSpc>
            </a:pPr>
            <a:r>
              <a:rPr lang="en-US" sz="2286">
                <a:solidFill>
                  <a:srgbClr val="000000"/>
                </a:solidFill>
                <a:latin typeface="Canva Sans"/>
                <a:ea typeface="Canva Sans"/>
                <a:cs typeface="Canva Sans"/>
                <a:sym typeface="Canva Sans"/>
              </a:rPr>
              <a:t>.</a:t>
            </a:r>
          </a:p>
          <a:p>
            <a:pPr algn="l" marL="522877" indent="-174292" lvl="2">
              <a:lnSpc>
                <a:spcPts val="3201"/>
              </a:lnSpc>
              <a:buFont typeface="Arial"/>
              <a:buChar char="⚬"/>
            </a:pPr>
            <a:r>
              <a:rPr lang="en-US" b="true" sz="2286">
                <a:solidFill>
                  <a:srgbClr val="13538A"/>
                </a:solidFill>
                <a:latin typeface="Canva Sans Bold"/>
                <a:ea typeface="Canva Sans Bold"/>
                <a:cs typeface="Canva Sans Bold"/>
                <a:sym typeface="Canva Sans Bold"/>
              </a:rPr>
              <a:t>Improved Forecasting:</a:t>
            </a:r>
            <a:r>
              <a:rPr lang="en-US" sz="2286">
                <a:solidFill>
                  <a:srgbClr val="000000"/>
                </a:solidFill>
                <a:latin typeface="Canva Sans"/>
                <a:ea typeface="Canva Sans"/>
                <a:cs typeface="Canva Sans"/>
                <a:sym typeface="Canva Sans"/>
              </a:rPr>
              <a:t> Provides more accurate predictions by accounting for external influences and seasonality.</a:t>
            </a:r>
          </a:p>
          <a:p>
            <a:pPr algn="l" marL="522877" indent="-174292" lvl="2">
              <a:lnSpc>
                <a:spcPts val="3201"/>
              </a:lnSpc>
              <a:buFont typeface="Arial"/>
              <a:buChar char="⚬"/>
            </a:pPr>
            <a:r>
              <a:rPr lang="en-US" b="true" sz="2286">
                <a:solidFill>
                  <a:srgbClr val="13538A"/>
                </a:solidFill>
                <a:latin typeface="Canva Sans Bold"/>
                <a:ea typeface="Canva Sans Bold"/>
                <a:cs typeface="Canva Sans Bold"/>
                <a:sym typeface="Canva Sans Bold"/>
              </a:rPr>
              <a:t>Reduced Residuals:</a:t>
            </a:r>
            <a:r>
              <a:rPr lang="en-US" sz="2286">
                <a:solidFill>
                  <a:srgbClr val="000000"/>
                </a:solidFill>
                <a:latin typeface="Canva Sans"/>
                <a:ea typeface="Canva Sans"/>
                <a:cs typeface="Canva Sans"/>
                <a:sym typeface="Canva Sans"/>
              </a:rPr>
              <a:t> Produces residuals with no patterns, indicating good model fit.</a:t>
            </a:r>
          </a:p>
          <a:p>
            <a:pPr algn="l" marL="522877" indent="-174292" lvl="2">
              <a:lnSpc>
                <a:spcPts val="3201"/>
              </a:lnSpc>
            </a:pPr>
          </a:p>
          <a:p>
            <a:pPr algn="l" marL="522877" indent="-174292" lvl="2">
              <a:lnSpc>
                <a:spcPts val="3201"/>
              </a:lnSpc>
              <a:buFont typeface="Arial"/>
              <a:buChar char="⚬"/>
            </a:pPr>
            <a:r>
              <a:rPr lang="en-US" b="true" sz="2286">
                <a:solidFill>
                  <a:srgbClr val="13538A"/>
                </a:solidFill>
                <a:latin typeface="Canva Sans Bold"/>
                <a:ea typeface="Canva Sans Bold"/>
                <a:cs typeface="Canva Sans Bold"/>
                <a:sym typeface="Canva Sans Bold"/>
              </a:rPr>
              <a:t>Versatile for Complex Data:</a:t>
            </a:r>
            <a:r>
              <a:rPr lang="en-US" sz="2286">
                <a:solidFill>
                  <a:srgbClr val="000000"/>
                </a:solidFill>
                <a:latin typeface="Canva Sans"/>
                <a:ea typeface="Canva Sans"/>
                <a:cs typeface="Canva Sans"/>
                <a:sym typeface="Canva Sans"/>
              </a:rPr>
              <a:t> Effective for data with multiple seasonalities or complex trends, ensuring reliable forecasts.</a:t>
            </a:r>
          </a:p>
          <a:p>
            <a:pPr algn="l" marL="522877" indent="-174292" lvl="2">
              <a:lnSpc>
                <a:spcPts val="320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305" y="1786178"/>
            <a:ext cx="2372737" cy="57150"/>
            <a:chOff x="0" y="0"/>
            <a:chExt cx="3163649" cy="76200"/>
          </a:xfrm>
        </p:grpSpPr>
        <p:sp>
          <p:nvSpPr>
            <p:cNvPr name="Freeform 3" id="3"/>
            <p:cNvSpPr/>
            <p:nvPr/>
          </p:nvSpPr>
          <p:spPr>
            <a:xfrm flipH="false" flipV="false" rot="0">
              <a:off x="38100" y="0"/>
              <a:ext cx="3087497" cy="76200"/>
            </a:xfrm>
            <a:custGeom>
              <a:avLst/>
              <a:gdLst/>
              <a:ahLst/>
              <a:cxnLst/>
              <a:rect r="r" b="b" t="t" l="l"/>
              <a:pathLst>
                <a:path h="76200" w="3087497">
                  <a:moveTo>
                    <a:pt x="0" y="0"/>
                  </a:moveTo>
                  <a:lnTo>
                    <a:pt x="3087497" y="0"/>
                  </a:lnTo>
                  <a:lnTo>
                    <a:pt x="3087497" y="76200"/>
                  </a:lnTo>
                  <a:lnTo>
                    <a:pt x="0" y="76200"/>
                  </a:lnTo>
                  <a:close/>
                </a:path>
              </a:pathLst>
            </a:custGeom>
            <a:solidFill>
              <a:srgbClr val="365679"/>
            </a:solidFill>
          </p:spPr>
        </p:sp>
      </p:grpSp>
      <p:sp>
        <p:nvSpPr>
          <p:cNvPr name="Freeform 4" id="4"/>
          <p:cNvSpPr/>
          <p:nvPr/>
        </p:nvSpPr>
        <p:spPr>
          <a:xfrm flipH="false" flipV="false" rot="0">
            <a:off x="15361140" y="-1038379"/>
            <a:ext cx="4612057" cy="5104775"/>
          </a:xfrm>
          <a:custGeom>
            <a:avLst/>
            <a:gdLst/>
            <a:ahLst/>
            <a:cxnLst/>
            <a:rect r="r" b="b" t="t" l="l"/>
            <a:pathLst>
              <a:path h="5104775" w="4612057">
                <a:moveTo>
                  <a:pt x="0" y="0"/>
                </a:moveTo>
                <a:lnTo>
                  <a:pt x="4612057" y="0"/>
                </a:lnTo>
                <a:lnTo>
                  <a:pt x="4612057" y="5104774"/>
                </a:lnTo>
                <a:lnTo>
                  <a:pt x="0" y="5104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56880" y="589268"/>
            <a:ext cx="10218449" cy="119691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Conclusion</a:t>
            </a:r>
          </a:p>
        </p:txBody>
      </p:sp>
      <p:sp>
        <p:nvSpPr>
          <p:cNvPr name="TextBox 6" id="6"/>
          <p:cNvSpPr txBox="true"/>
          <p:nvPr/>
        </p:nvSpPr>
        <p:spPr>
          <a:xfrm rot="0">
            <a:off x="627602" y="2071675"/>
            <a:ext cx="15806518" cy="6146795"/>
          </a:xfrm>
          <a:prstGeom prst="rect">
            <a:avLst/>
          </a:prstGeom>
        </p:spPr>
        <p:txBody>
          <a:bodyPr anchor="t" rtlCol="false" tIns="0" lIns="0" bIns="0" rIns="0">
            <a:spAutoFit/>
          </a:bodyPr>
          <a:lstStyle/>
          <a:p>
            <a:pPr algn="just" marL="657247" indent="-219082" lvl="2">
              <a:lnSpc>
                <a:spcPts val="4024"/>
              </a:lnSpc>
              <a:buFont typeface="Arial"/>
              <a:buChar char="⚬"/>
            </a:pPr>
            <a:r>
              <a:rPr lang="en-US" b="true" sz="2874">
                <a:solidFill>
                  <a:srgbClr val="365679"/>
                </a:solidFill>
                <a:latin typeface="Helios Bold"/>
                <a:ea typeface="Helios Bold"/>
                <a:cs typeface="Helios Bold"/>
                <a:sym typeface="Helios Bold"/>
              </a:rPr>
              <a:t>Objective Achieved</a:t>
            </a:r>
            <a:r>
              <a:rPr lang="en-US" sz="2874">
                <a:solidFill>
                  <a:srgbClr val="365679"/>
                </a:solidFill>
                <a:latin typeface="Helios"/>
                <a:ea typeface="Helios"/>
                <a:cs typeface="Helios"/>
                <a:sym typeface="Helios"/>
              </a:rPr>
              <a:t>:  The SARIMAX model was used to forecast ‘Quantity’, with high accuracy by capturing seasonality and trends in the data </a:t>
            </a:r>
          </a:p>
          <a:p>
            <a:pPr algn="l" marL="657247" indent="-219082" lvl="2">
              <a:lnSpc>
                <a:spcPts val="4024"/>
              </a:lnSpc>
              <a:buFont typeface="Arial"/>
              <a:buChar char="⚬"/>
            </a:pPr>
            <a:r>
              <a:rPr lang="en-US" b="true" sz="2874">
                <a:solidFill>
                  <a:srgbClr val="365679"/>
                </a:solidFill>
                <a:latin typeface="Arimo Bold"/>
                <a:ea typeface="Arimo Bold"/>
                <a:cs typeface="Arimo Bold"/>
                <a:sym typeface="Arimo Bold"/>
              </a:rPr>
              <a:t>Key Insights</a:t>
            </a:r>
            <a:r>
              <a:rPr lang="en-US" sz="2874">
                <a:solidFill>
                  <a:srgbClr val="365679"/>
                </a:solidFill>
                <a:latin typeface="Arimo"/>
                <a:ea typeface="Arimo"/>
                <a:cs typeface="Arimo"/>
                <a:sym typeface="Arimo"/>
              </a:rPr>
              <a:t>:</a:t>
            </a:r>
          </a:p>
          <a:p>
            <a:pPr algn="l" marL="1174543" indent="-293636" lvl="3">
              <a:lnSpc>
                <a:spcPts val="4024"/>
              </a:lnSpc>
              <a:buFont typeface="Arial"/>
              <a:buChar char="￭"/>
            </a:pPr>
            <a:r>
              <a:rPr lang="en-US" b="true" sz="2874">
                <a:solidFill>
                  <a:srgbClr val="13538A"/>
                </a:solidFill>
                <a:latin typeface="Helios Bold"/>
                <a:ea typeface="Helios Bold"/>
                <a:cs typeface="Helios Bold"/>
                <a:sym typeface="Helios Bold"/>
              </a:rPr>
              <a:t> Improved Inventory Management: </a:t>
            </a:r>
            <a:r>
              <a:rPr lang="en-US" sz="2874">
                <a:solidFill>
                  <a:srgbClr val="365679"/>
                </a:solidFill>
                <a:latin typeface="Helios"/>
                <a:ea typeface="Helios"/>
                <a:cs typeface="Helios"/>
                <a:sym typeface="Helios"/>
              </a:rPr>
              <a:t>Predicts future sales trends, ensuring the right amount of inventory is stocked, reducing missed sales opportunities.</a:t>
            </a:r>
          </a:p>
          <a:p>
            <a:pPr algn="l" marL="1174543" indent="-293636" lvl="3">
              <a:lnSpc>
                <a:spcPts val="4024"/>
              </a:lnSpc>
              <a:buFont typeface="Arial"/>
              <a:buChar char="￭"/>
            </a:pPr>
            <a:r>
              <a:rPr lang="en-US" b="true" sz="2874">
                <a:solidFill>
                  <a:srgbClr val="13538A"/>
                </a:solidFill>
                <a:latin typeface="Helios Bold"/>
                <a:ea typeface="Helios Bold"/>
                <a:cs typeface="Helios Bold"/>
                <a:sym typeface="Helios Bold"/>
              </a:rPr>
              <a:t>Reduced Stockouts:</a:t>
            </a:r>
            <a:r>
              <a:rPr lang="en-US" sz="2874">
                <a:solidFill>
                  <a:srgbClr val="365679"/>
                </a:solidFill>
                <a:latin typeface="Helios"/>
                <a:ea typeface="Helios"/>
                <a:cs typeface="Helios"/>
                <a:sym typeface="Helios"/>
              </a:rPr>
              <a:t> Minimizes out-of-stock situations, leading to higher customer satisfaction and an improved shopping experience.</a:t>
            </a:r>
          </a:p>
          <a:p>
            <a:pPr algn="l" marL="1174543" indent="-293636" lvl="3">
              <a:lnSpc>
                <a:spcPts val="4024"/>
              </a:lnSpc>
              <a:buFont typeface="Arial"/>
              <a:buChar char="￭"/>
            </a:pPr>
            <a:r>
              <a:rPr lang="en-US" b="true" sz="2874">
                <a:solidFill>
                  <a:srgbClr val="13538A"/>
                </a:solidFill>
                <a:latin typeface="Helios Bold"/>
                <a:ea typeface="Helios Bold"/>
                <a:cs typeface="Helios Bold"/>
                <a:sym typeface="Helios Bold"/>
              </a:rPr>
              <a:t>Optimized Ordering Process:</a:t>
            </a:r>
            <a:r>
              <a:rPr lang="en-US" sz="2874">
                <a:solidFill>
                  <a:srgbClr val="365679"/>
                </a:solidFill>
                <a:latin typeface="Helios"/>
                <a:ea typeface="Helios"/>
                <a:cs typeface="Helios"/>
                <a:sym typeface="Helios"/>
              </a:rPr>
              <a:t> Informs decisions on order timing and quantities, preventing overstocking and reducing carrying costs.</a:t>
            </a:r>
          </a:p>
          <a:p>
            <a:pPr algn="l" marL="1174543" indent="-293636" lvl="3">
              <a:lnSpc>
                <a:spcPts val="4024"/>
              </a:lnSpc>
              <a:buFont typeface="Arial"/>
              <a:buChar char="￭"/>
            </a:pPr>
            <a:r>
              <a:rPr lang="en-US" b="true" sz="2874">
                <a:solidFill>
                  <a:srgbClr val="13538A"/>
                </a:solidFill>
                <a:latin typeface="Helios Bold"/>
                <a:ea typeface="Helios Bold"/>
                <a:cs typeface="Helios Bold"/>
                <a:sym typeface="Helios Bold"/>
              </a:rPr>
              <a:t>Enhanced Supplier Relationships:</a:t>
            </a:r>
            <a:r>
              <a:rPr lang="en-US" sz="2874">
                <a:solidFill>
                  <a:srgbClr val="365679"/>
                </a:solidFill>
                <a:latin typeface="Helios"/>
                <a:ea typeface="Helios"/>
                <a:cs typeface="Helios"/>
                <a:sym typeface="Helios"/>
              </a:rPr>
              <a:t> Enables effective communication with suppliers, ensuring timely restocking and better negotiation terms.</a:t>
            </a:r>
          </a:p>
          <a:p>
            <a:pPr algn="just" marL="1174543" indent="-293636" lvl="3">
              <a:lnSpc>
                <a:spcPts val="4024"/>
              </a:lnSpc>
            </a:pPr>
          </a:p>
        </p:txBody>
      </p:sp>
      <p:sp>
        <p:nvSpPr>
          <p:cNvPr name="Freeform 7" id="7"/>
          <p:cNvSpPr/>
          <p:nvPr/>
        </p:nvSpPr>
        <p:spPr>
          <a:xfrm flipH="false" flipV="false" rot="0">
            <a:off x="-10251141" y="8218470"/>
            <a:ext cx="12727251" cy="13580831"/>
          </a:xfrm>
          <a:custGeom>
            <a:avLst/>
            <a:gdLst/>
            <a:ahLst/>
            <a:cxnLst/>
            <a:rect r="r" b="b" t="t" l="l"/>
            <a:pathLst>
              <a:path h="13580831" w="12727251">
                <a:moveTo>
                  <a:pt x="0" y="0"/>
                </a:moveTo>
                <a:lnTo>
                  <a:pt x="12727251" y="0"/>
                </a:lnTo>
                <a:lnTo>
                  <a:pt x="12727251" y="13580831"/>
                </a:lnTo>
                <a:lnTo>
                  <a:pt x="0" y="13580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9750" y="5113643"/>
            <a:ext cx="2135954" cy="85725"/>
            <a:chOff x="0" y="0"/>
            <a:chExt cx="2847939" cy="114300"/>
          </a:xfrm>
        </p:grpSpPr>
        <p:sp>
          <p:nvSpPr>
            <p:cNvPr name="Freeform 3" id="3"/>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FFFFFF"/>
            </a:solidFill>
          </p:spPr>
        </p:sp>
      </p:grpSp>
      <p:sp>
        <p:nvSpPr>
          <p:cNvPr name="Freeform 4" id="4"/>
          <p:cNvSpPr/>
          <p:nvPr/>
        </p:nvSpPr>
        <p:spPr>
          <a:xfrm flipH="false" flipV="false" rot="0">
            <a:off x="1789763" y="5895207"/>
            <a:ext cx="619711" cy="619711"/>
          </a:xfrm>
          <a:custGeom>
            <a:avLst/>
            <a:gdLst/>
            <a:ahLst/>
            <a:cxnLst/>
            <a:rect r="r" b="b" t="t" l="l"/>
            <a:pathLst>
              <a:path h="619711" w="619711">
                <a:moveTo>
                  <a:pt x="0" y="0"/>
                </a:moveTo>
                <a:lnTo>
                  <a:pt x="619711" y="0"/>
                </a:lnTo>
                <a:lnTo>
                  <a:pt x="619711" y="619711"/>
                </a:lnTo>
                <a:lnTo>
                  <a:pt x="0" y="619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89763" y="8638589"/>
            <a:ext cx="619711" cy="619711"/>
          </a:xfrm>
          <a:custGeom>
            <a:avLst/>
            <a:gdLst/>
            <a:ahLst/>
            <a:cxnLst/>
            <a:rect r="r" b="b" t="t" l="l"/>
            <a:pathLst>
              <a:path h="619711" w="619711">
                <a:moveTo>
                  <a:pt x="0" y="0"/>
                </a:moveTo>
                <a:lnTo>
                  <a:pt x="619711" y="0"/>
                </a:lnTo>
                <a:lnTo>
                  <a:pt x="619711" y="619711"/>
                </a:lnTo>
                <a:lnTo>
                  <a:pt x="0" y="6197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821528" y="6786508"/>
            <a:ext cx="4716357" cy="493166"/>
          </a:xfrm>
          <a:prstGeom prst="rect">
            <a:avLst/>
          </a:prstGeom>
        </p:spPr>
        <p:txBody>
          <a:bodyPr anchor="t" rtlCol="false" tIns="0" lIns="0" bIns="0" rIns="0">
            <a:spAutoFit/>
          </a:bodyPr>
          <a:lstStyle/>
          <a:p>
            <a:pPr algn="l">
              <a:lnSpc>
                <a:spcPts val="3570"/>
              </a:lnSpc>
            </a:pPr>
            <a:r>
              <a:rPr lang="en-US" sz="2551" spc="89">
                <a:solidFill>
                  <a:srgbClr val="FFFFFF"/>
                </a:solidFill>
                <a:latin typeface="Inter"/>
                <a:ea typeface="Inter"/>
                <a:cs typeface="Inter"/>
                <a:sym typeface="Inter"/>
              </a:rPr>
              <a:t>www.reallygreatsite.com</a:t>
            </a:r>
          </a:p>
        </p:txBody>
      </p:sp>
      <p:sp>
        <p:nvSpPr>
          <p:cNvPr name="TextBox 7" id="7"/>
          <p:cNvSpPr txBox="true"/>
          <p:nvPr/>
        </p:nvSpPr>
        <p:spPr>
          <a:xfrm rot="0">
            <a:off x="2768106" y="5874242"/>
            <a:ext cx="4067077" cy="493107"/>
          </a:xfrm>
          <a:prstGeom prst="rect">
            <a:avLst/>
          </a:prstGeom>
        </p:spPr>
        <p:txBody>
          <a:bodyPr anchor="t" rtlCol="false" tIns="0" lIns="0" bIns="0" rIns="0">
            <a:spAutoFit/>
          </a:bodyPr>
          <a:lstStyle/>
          <a:p>
            <a:pPr algn="l">
              <a:lnSpc>
                <a:spcPts val="3570"/>
              </a:lnSpc>
            </a:pPr>
            <a:r>
              <a:rPr lang="en-US" sz="2551">
                <a:solidFill>
                  <a:srgbClr val="FFFFFF"/>
                </a:solidFill>
                <a:latin typeface="Inter"/>
                <a:ea typeface="Inter"/>
                <a:cs typeface="Inter"/>
                <a:sym typeface="Inter"/>
              </a:rPr>
              <a:t>+123 456 7890</a:t>
            </a:r>
          </a:p>
        </p:txBody>
      </p:sp>
      <p:sp>
        <p:nvSpPr>
          <p:cNvPr name="TextBox 8" id="8"/>
          <p:cNvSpPr txBox="true"/>
          <p:nvPr/>
        </p:nvSpPr>
        <p:spPr>
          <a:xfrm rot="0">
            <a:off x="2821528" y="7702053"/>
            <a:ext cx="4716357" cy="493166"/>
          </a:xfrm>
          <a:prstGeom prst="rect">
            <a:avLst/>
          </a:prstGeom>
        </p:spPr>
        <p:txBody>
          <a:bodyPr anchor="t" rtlCol="false" tIns="0" lIns="0" bIns="0" rIns="0">
            <a:spAutoFit/>
          </a:bodyPr>
          <a:lstStyle/>
          <a:p>
            <a:pPr algn="l">
              <a:lnSpc>
                <a:spcPts val="3570"/>
              </a:lnSpc>
            </a:pPr>
            <a:r>
              <a:rPr lang="en-US" sz="2551" spc="111">
                <a:solidFill>
                  <a:srgbClr val="FFFFFF"/>
                </a:solidFill>
                <a:latin typeface="Inter"/>
                <a:ea typeface="Inter"/>
                <a:cs typeface="Inter"/>
                <a:sym typeface="Inter"/>
              </a:rPr>
              <a:t>hello@reallygreatsite.com</a:t>
            </a:r>
          </a:p>
        </p:txBody>
      </p:sp>
      <p:sp>
        <p:nvSpPr>
          <p:cNvPr name="TextBox 9" id="9"/>
          <p:cNvSpPr txBox="true"/>
          <p:nvPr/>
        </p:nvSpPr>
        <p:spPr>
          <a:xfrm rot="0">
            <a:off x="2821528" y="8617597"/>
            <a:ext cx="6487485" cy="493107"/>
          </a:xfrm>
          <a:prstGeom prst="rect">
            <a:avLst/>
          </a:prstGeom>
        </p:spPr>
        <p:txBody>
          <a:bodyPr anchor="t" rtlCol="false" tIns="0" lIns="0" bIns="0" rIns="0">
            <a:spAutoFit/>
          </a:bodyPr>
          <a:lstStyle/>
          <a:p>
            <a:pPr algn="l">
              <a:lnSpc>
                <a:spcPts val="3570"/>
              </a:lnSpc>
            </a:pPr>
            <a:r>
              <a:rPr lang="en-US" sz="2551" spc="38">
                <a:solidFill>
                  <a:srgbClr val="FFFFFF"/>
                </a:solidFill>
                <a:latin typeface="Inter"/>
                <a:ea typeface="Inter"/>
                <a:cs typeface="Inter"/>
                <a:sym typeface="Inter"/>
              </a:rPr>
              <a:t>123 Anywhere ST., Any City</a:t>
            </a:r>
          </a:p>
        </p:txBody>
      </p:sp>
      <p:sp>
        <p:nvSpPr>
          <p:cNvPr name="Freeform 10" id="10"/>
          <p:cNvSpPr/>
          <p:nvPr/>
        </p:nvSpPr>
        <p:spPr>
          <a:xfrm flipH="false" flipV="false" rot="0">
            <a:off x="0" y="4820066"/>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l="-31" t="0" r="-31" b="0"/>
            </a:stretch>
          </a:blipFill>
        </p:spPr>
      </p:sp>
      <p:sp>
        <p:nvSpPr>
          <p:cNvPr name="Freeform 11" id="11"/>
          <p:cNvSpPr/>
          <p:nvPr/>
        </p:nvSpPr>
        <p:spPr>
          <a:xfrm flipH="false" flipV="false" rot="-10800000">
            <a:off x="1277605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l="-31" t="0" r="-31" b="0"/>
            </a:stretch>
          </a:blipFill>
        </p:spPr>
      </p:sp>
      <p:sp>
        <p:nvSpPr>
          <p:cNvPr name="TextBox 12" id="12"/>
          <p:cNvSpPr txBox="true"/>
          <p:nvPr/>
        </p:nvSpPr>
        <p:spPr>
          <a:xfrm rot="0">
            <a:off x="5416748" y="4007803"/>
            <a:ext cx="7454503" cy="1939294"/>
          </a:xfrm>
          <a:prstGeom prst="rect">
            <a:avLst/>
          </a:prstGeom>
        </p:spPr>
        <p:txBody>
          <a:bodyPr anchor="t" rtlCol="false" tIns="0" lIns="0" bIns="0" rIns="0">
            <a:spAutoFit/>
          </a:bodyPr>
          <a:lstStyle/>
          <a:p>
            <a:pPr algn="ctr">
              <a:lnSpc>
                <a:spcPts val="13859"/>
              </a:lnSpc>
            </a:pPr>
            <a:r>
              <a:rPr lang="en-US" sz="9899" b="true">
                <a:solidFill>
                  <a:srgbClr val="000000"/>
                </a:solidFill>
                <a:latin typeface="Arimo Bold"/>
                <a:ea typeface="Arimo Bold"/>
                <a:cs typeface="Arimo Bold"/>
                <a:sym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12380" y="-148194"/>
            <a:ext cx="12727251" cy="13580831"/>
          </a:xfrm>
          <a:custGeom>
            <a:avLst/>
            <a:gdLst/>
            <a:ahLst/>
            <a:cxnLst/>
            <a:rect r="r" b="b" t="t" l="l"/>
            <a:pathLst>
              <a:path h="13580831" w="12727251">
                <a:moveTo>
                  <a:pt x="0" y="0"/>
                </a:moveTo>
                <a:lnTo>
                  <a:pt x="12727251" y="0"/>
                </a:lnTo>
                <a:lnTo>
                  <a:pt x="12727251"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18250" y="2634456"/>
            <a:ext cx="2135954" cy="85725"/>
            <a:chOff x="0" y="0"/>
            <a:chExt cx="2847939" cy="114300"/>
          </a:xfrm>
        </p:grpSpPr>
        <p:sp>
          <p:nvSpPr>
            <p:cNvPr name="Freeform 4" id="4"/>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Freeform 5" id="5"/>
          <p:cNvSpPr/>
          <p:nvPr/>
        </p:nvSpPr>
        <p:spPr>
          <a:xfrm flipH="false" flipV="false" rot="0">
            <a:off x="15906608" y="-1274945"/>
            <a:ext cx="4315445" cy="3995125"/>
          </a:xfrm>
          <a:custGeom>
            <a:avLst/>
            <a:gdLst/>
            <a:ahLst/>
            <a:cxnLst/>
            <a:rect r="r" b="b" t="t" l="l"/>
            <a:pathLst>
              <a:path h="3995125" w="4315445">
                <a:moveTo>
                  <a:pt x="0" y="0"/>
                </a:moveTo>
                <a:lnTo>
                  <a:pt x="4315445" y="0"/>
                </a:lnTo>
                <a:lnTo>
                  <a:pt x="4315445" y="3995125"/>
                </a:lnTo>
                <a:lnTo>
                  <a:pt x="0" y="3995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461113" y="1386316"/>
            <a:ext cx="6931946" cy="1109280"/>
          </a:xfrm>
          <a:prstGeom prst="rect">
            <a:avLst/>
          </a:prstGeom>
        </p:spPr>
        <p:txBody>
          <a:bodyPr anchor="t" rtlCol="false" tIns="0" lIns="0" bIns="0" rIns="0">
            <a:spAutoFit/>
          </a:bodyPr>
          <a:lstStyle/>
          <a:p>
            <a:pPr algn="l">
              <a:lnSpc>
                <a:spcPts val="8326"/>
              </a:lnSpc>
            </a:pPr>
            <a:r>
              <a:rPr lang="en-US" sz="6405" spc="152">
                <a:solidFill>
                  <a:srgbClr val="365679"/>
                </a:solidFill>
                <a:latin typeface="League Spartan"/>
                <a:ea typeface="League Spartan"/>
                <a:cs typeface="League Spartan"/>
                <a:sym typeface="League Spartan"/>
              </a:rPr>
              <a:t>Contents</a:t>
            </a:r>
          </a:p>
        </p:txBody>
      </p:sp>
      <p:sp>
        <p:nvSpPr>
          <p:cNvPr name="TextBox 7" id="7"/>
          <p:cNvSpPr txBox="true"/>
          <p:nvPr/>
        </p:nvSpPr>
        <p:spPr>
          <a:xfrm rot="0">
            <a:off x="6955336" y="3495555"/>
            <a:ext cx="9569191" cy="3805612"/>
          </a:xfrm>
          <a:prstGeom prst="rect">
            <a:avLst/>
          </a:prstGeom>
        </p:spPr>
        <p:txBody>
          <a:bodyPr anchor="t" rtlCol="false" tIns="0" lIns="0" bIns="0" rIns="0">
            <a:spAutoFit/>
          </a:bodyPr>
          <a:lstStyle/>
          <a:p>
            <a:pPr algn="l" marL="961967" indent="-320656" lvl="2">
              <a:lnSpc>
                <a:spcPts val="5891"/>
              </a:lnSpc>
              <a:buFont typeface="Arial"/>
              <a:buChar char="⚬"/>
            </a:pPr>
            <a:r>
              <a:rPr lang="en-US" sz="4208">
                <a:solidFill>
                  <a:srgbClr val="000000"/>
                </a:solidFill>
                <a:latin typeface="Inter"/>
                <a:ea typeface="Inter"/>
                <a:cs typeface="Inter"/>
                <a:sym typeface="Inter"/>
              </a:rPr>
              <a:t>Problem Statement </a:t>
            </a:r>
          </a:p>
          <a:p>
            <a:pPr algn="l" marL="961967" indent="-320656" lvl="2">
              <a:lnSpc>
                <a:spcPts val="5891"/>
              </a:lnSpc>
              <a:buFont typeface="Arial"/>
              <a:buChar char="⚬"/>
            </a:pPr>
            <a:r>
              <a:rPr lang="en-US" sz="4208">
                <a:solidFill>
                  <a:srgbClr val="000000"/>
                </a:solidFill>
                <a:latin typeface="Inter"/>
                <a:ea typeface="Inter"/>
                <a:cs typeface="Inter"/>
                <a:sym typeface="Inter"/>
              </a:rPr>
              <a:t>Objectives</a:t>
            </a:r>
          </a:p>
          <a:p>
            <a:pPr algn="l" marL="961967" indent="-320656" lvl="2">
              <a:lnSpc>
                <a:spcPts val="5891"/>
              </a:lnSpc>
              <a:buFont typeface="Arial"/>
              <a:buChar char="⚬"/>
            </a:pPr>
            <a:r>
              <a:rPr lang="en-US" sz="4208">
                <a:solidFill>
                  <a:srgbClr val="000000"/>
                </a:solidFill>
                <a:latin typeface="Inter"/>
                <a:ea typeface="Inter"/>
                <a:cs typeface="Inter"/>
                <a:sym typeface="Inter"/>
              </a:rPr>
              <a:t>Methodology</a:t>
            </a:r>
          </a:p>
          <a:p>
            <a:pPr algn="l" marL="961967" indent="-320656" lvl="2">
              <a:lnSpc>
                <a:spcPts val="5891"/>
              </a:lnSpc>
              <a:buFont typeface="Arial"/>
              <a:buChar char="⚬"/>
            </a:pPr>
            <a:r>
              <a:rPr lang="en-US" sz="4208">
                <a:solidFill>
                  <a:srgbClr val="000000"/>
                </a:solidFill>
                <a:latin typeface="Inter"/>
                <a:ea typeface="Inter"/>
                <a:cs typeface="Inter"/>
                <a:sym typeface="Inter"/>
              </a:rPr>
              <a:t>Visualisation Forecasts</a:t>
            </a:r>
          </a:p>
          <a:p>
            <a:pPr algn="l" marL="961967" indent="-320656" lvl="2">
              <a:lnSpc>
                <a:spcPts val="5891"/>
              </a:lnSpc>
              <a:buFont typeface="Arial"/>
              <a:buChar char="⚬"/>
            </a:pPr>
            <a:r>
              <a:rPr lang="en-US" sz="4208">
                <a:solidFill>
                  <a:srgbClr val="000000"/>
                </a:solidFill>
                <a:latin typeface="Inter"/>
                <a:ea typeface="Inter"/>
                <a:cs typeface="Inter"/>
                <a:sym typeface="Inter"/>
              </a:rPr>
              <a:t>Results and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57116" y="-1387546"/>
            <a:ext cx="14732382" cy="13580831"/>
          </a:xfrm>
          <a:custGeom>
            <a:avLst/>
            <a:gdLst/>
            <a:ahLst/>
            <a:cxnLst/>
            <a:rect r="r" b="b" t="t" l="l"/>
            <a:pathLst>
              <a:path h="13580831" w="14732382">
                <a:moveTo>
                  <a:pt x="0" y="0"/>
                </a:moveTo>
                <a:lnTo>
                  <a:pt x="14732382" y="0"/>
                </a:lnTo>
                <a:lnTo>
                  <a:pt x="14732382" y="13580831"/>
                </a:lnTo>
                <a:lnTo>
                  <a:pt x="0" y="13580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838" y="2979148"/>
            <a:ext cx="2135954" cy="85725"/>
            <a:chOff x="0" y="0"/>
            <a:chExt cx="2847939" cy="114300"/>
          </a:xfrm>
        </p:grpSpPr>
        <p:sp>
          <p:nvSpPr>
            <p:cNvPr name="Freeform 4" id="4"/>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TextBox 5" id="5"/>
          <p:cNvSpPr txBox="true"/>
          <p:nvPr/>
        </p:nvSpPr>
        <p:spPr>
          <a:xfrm rot="0">
            <a:off x="1028700" y="1238892"/>
            <a:ext cx="10763033" cy="1428797"/>
          </a:xfrm>
          <a:prstGeom prst="rect">
            <a:avLst/>
          </a:prstGeom>
        </p:spPr>
        <p:txBody>
          <a:bodyPr anchor="t" rtlCol="false" tIns="0" lIns="0" bIns="0" rIns="0">
            <a:spAutoFit/>
          </a:bodyPr>
          <a:lstStyle/>
          <a:p>
            <a:pPr algn="l">
              <a:lnSpc>
                <a:spcPts val="10890"/>
              </a:lnSpc>
            </a:pPr>
            <a:r>
              <a:rPr lang="en-US" sz="8377" spc="200">
                <a:solidFill>
                  <a:srgbClr val="365679"/>
                </a:solidFill>
                <a:latin typeface="League Spartan"/>
                <a:ea typeface="League Spartan"/>
                <a:cs typeface="League Spartan"/>
                <a:sym typeface="League Spartan"/>
              </a:rPr>
              <a:t>INTRODUCTION</a:t>
            </a:r>
          </a:p>
        </p:txBody>
      </p:sp>
      <p:sp>
        <p:nvSpPr>
          <p:cNvPr name="TextBox 6" id="6"/>
          <p:cNvSpPr txBox="true"/>
          <p:nvPr/>
        </p:nvSpPr>
        <p:spPr>
          <a:xfrm rot="0">
            <a:off x="1028700" y="4198115"/>
            <a:ext cx="12408068" cy="2873077"/>
          </a:xfrm>
          <a:prstGeom prst="rect">
            <a:avLst/>
          </a:prstGeom>
        </p:spPr>
        <p:txBody>
          <a:bodyPr anchor="t" rtlCol="false" tIns="0" lIns="0" bIns="0" rIns="0">
            <a:spAutoFit/>
          </a:bodyPr>
          <a:lstStyle/>
          <a:p>
            <a:pPr algn="l">
              <a:lnSpc>
                <a:spcPts val="4511"/>
              </a:lnSpc>
            </a:pPr>
            <a:r>
              <a:rPr lang="en-US" sz="3222" spc="383">
                <a:solidFill>
                  <a:srgbClr val="000000"/>
                </a:solidFill>
                <a:latin typeface="Inter"/>
                <a:ea typeface="Inter"/>
                <a:cs typeface="Inter"/>
                <a:sym typeface="Inter"/>
              </a:rPr>
              <a:t>Retail businesses face challenges in predicting demand due to dynamic market conditions. This project aims to leverage AI to enhance forecasting accuracy, enabling smarter inventory and marketing decisions..</a:t>
            </a:r>
          </a:p>
        </p:txBody>
      </p:sp>
      <p:sp>
        <p:nvSpPr>
          <p:cNvPr name="TextBox 7" id="7"/>
          <p:cNvSpPr txBox="true"/>
          <p:nvPr/>
        </p:nvSpPr>
        <p:spPr>
          <a:xfrm rot="0">
            <a:off x="914616" y="8299684"/>
            <a:ext cx="2871424" cy="434620"/>
          </a:xfrm>
          <a:prstGeom prst="rect">
            <a:avLst/>
          </a:prstGeom>
        </p:spPr>
        <p:txBody>
          <a:bodyPr anchor="t" rtlCol="false" tIns="0" lIns="0" bIns="0" rIns="0">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72121" y="-964407"/>
            <a:ext cx="11709920" cy="11819796"/>
          </a:xfrm>
          <a:custGeom>
            <a:avLst/>
            <a:gdLst/>
            <a:ahLst/>
            <a:cxnLst/>
            <a:rect r="r" b="b" t="t" l="l"/>
            <a:pathLst>
              <a:path h="11819796" w="11709920">
                <a:moveTo>
                  <a:pt x="0" y="0"/>
                </a:moveTo>
                <a:lnTo>
                  <a:pt x="11709920" y="0"/>
                </a:lnTo>
                <a:lnTo>
                  <a:pt x="11709920" y="11819796"/>
                </a:lnTo>
                <a:lnTo>
                  <a:pt x="0" y="1181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0293" y="4343073"/>
            <a:ext cx="10553568" cy="4622927"/>
          </a:xfrm>
          <a:custGeom>
            <a:avLst/>
            <a:gdLst/>
            <a:ahLst/>
            <a:cxnLst/>
            <a:rect r="r" b="b" t="t" l="l"/>
            <a:pathLst>
              <a:path h="4622927" w="10553568">
                <a:moveTo>
                  <a:pt x="0" y="0"/>
                </a:moveTo>
                <a:lnTo>
                  <a:pt x="10553568" y="0"/>
                </a:lnTo>
                <a:lnTo>
                  <a:pt x="10553568" y="4622927"/>
                </a:lnTo>
                <a:lnTo>
                  <a:pt x="0" y="4622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3938" y="3659803"/>
            <a:ext cx="2135954" cy="85725"/>
            <a:chOff x="0" y="0"/>
            <a:chExt cx="2847939" cy="114300"/>
          </a:xfrm>
        </p:grpSpPr>
        <p:sp>
          <p:nvSpPr>
            <p:cNvPr name="Freeform 5" id="5"/>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TextBox 6" id="6"/>
          <p:cNvSpPr txBox="true"/>
          <p:nvPr/>
        </p:nvSpPr>
        <p:spPr>
          <a:xfrm rot="0">
            <a:off x="1028700" y="1056269"/>
            <a:ext cx="6095117" cy="2349500"/>
          </a:xfrm>
          <a:prstGeom prst="rect">
            <a:avLst/>
          </a:prstGeom>
        </p:spPr>
        <p:txBody>
          <a:bodyPr anchor="t" rtlCol="false" tIns="0" lIns="0" bIns="0" rIns="0">
            <a:spAutoFit/>
          </a:bodyPr>
          <a:lstStyle/>
          <a:p>
            <a:pPr algn="l">
              <a:lnSpc>
                <a:spcPts val="9099"/>
              </a:lnSpc>
            </a:pPr>
            <a:r>
              <a:rPr lang="en-US" sz="6998" spc="167">
                <a:solidFill>
                  <a:srgbClr val="365679"/>
                </a:solidFill>
                <a:latin typeface="League Spartan"/>
                <a:ea typeface="League Spartan"/>
                <a:cs typeface="League Spartan"/>
                <a:sym typeface="League Spartan"/>
              </a:rPr>
              <a:t>PROBLEM STATEMENT</a:t>
            </a:r>
          </a:p>
        </p:txBody>
      </p:sp>
      <p:sp>
        <p:nvSpPr>
          <p:cNvPr name="TextBox 7" id="7"/>
          <p:cNvSpPr txBox="true"/>
          <p:nvPr/>
        </p:nvSpPr>
        <p:spPr>
          <a:xfrm rot="0">
            <a:off x="1028700" y="4738688"/>
            <a:ext cx="9360364" cy="3849519"/>
          </a:xfrm>
          <a:prstGeom prst="rect">
            <a:avLst/>
          </a:prstGeom>
        </p:spPr>
        <p:txBody>
          <a:bodyPr anchor="t" rtlCol="false" tIns="0" lIns="0" bIns="0" rIns="0">
            <a:spAutoFit/>
          </a:bodyPr>
          <a:lstStyle/>
          <a:p>
            <a:pPr algn="just">
              <a:lnSpc>
                <a:spcPts val="3071"/>
              </a:lnSpc>
            </a:pPr>
            <a:r>
              <a:rPr lang="en-US" sz="2194" spc="261">
                <a:solidFill>
                  <a:srgbClr val="FFFFFF"/>
                </a:solidFill>
                <a:latin typeface="Cloud"/>
                <a:ea typeface="Cloud"/>
                <a:cs typeface="Cloud"/>
                <a:sym typeface="Cloud"/>
              </a:rPr>
              <a:t>In the E-commerce industry, accurately forecasting product demand is crucial for optimizing inventory, minimizing costs, and maximizing sales. However, traditional forecasting approaches often fail to account for dynamic factors such as online customer behavior and marketing performance. This project addresses the challenge of developing a robust demand forecasting model that integrates historical sales data with Google Analytics KPIs, such as Google clicks and Facebook impressions, to predict future product demand effectively.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975" y="0"/>
            <a:ext cx="13196926" cy="10815302"/>
            <a:chOff x="0" y="0"/>
            <a:chExt cx="17595901" cy="14420403"/>
          </a:xfrm>
        </p:grpSpPr>
        <p:sp>
          <p:nvSpPr>
            <p:cNvPr name="Freeform 3" id="3"/>
            <p:cNvSpPr/>
            <p:nvPr/>
          </p:nvSpPr>
          <p:spPr>
            <a:xfrm flipH="false" flipV="false" rot="0">
              <a:off x="0" y="0"/>
              <a:ext cx="17595850" cy="14420342"/>
            </a:xfrm>
            <a:custGeom>
              <a:avLst/>
              <a:gdLst/>
              <a:ahLst/>
              <a:cxnLst/>
              <a:rect r="r" b="b" t="t" l="l"/>
              <a:pathLst>
                <a:path h="14420342" w="17595850">
                  <a:moveTo>
                    <a:pt x="13196951" y="0"/>
                  </a:moveTo>
                  <a:lnTo>
                    <a:pt x="0" y="0"/>
                  </a:lnTo>
                  <a:lnTo>
                    <a:pt x="4399026" y="14420342"/>
                  </a:lnTo>
                  <a:lnTo>
                    <a:pt x="17595850" y="14420342"/>
                  </a:lnTo>
                  <a:lnTo>
                    <a:pt x="13196951" y="0"/>
                  </a:lnTo>
                  <a:close/>
                </a:path>
              </a:pathLst>
            </a:custGeom>
            <a:blipFill>
              <a:blip r:embed="rId2"/>
              <a:stretch>
                <a:fillRect l="-11464" t="0" r="-11465" b="0"/>
              </a:stretch>
            </a:blipFill>
          </p:spPr>
        </p:sp>
      </p:grpSp>
      <p:sp>
        <p:nvSpPr>
          <p:cNvPr name="Freeform 4" id="4"/>
          <p:cNvSpPr/>
          <p:nvPr/>
        </p:nvSpPr>
        <p:spPr>
          <a:xfrm flipH="false" flipV="false" rot="0">
            <a:off x="-647723" y="4459327"/>
            <a:ext cx="18288000" cy="4798973"/>
          </a:xfrm>
          <a:custGeom>
            <a:avLst/>
            <a:gdLst/>
            <a:ahLst/>
            <a:cxnLst/>
            <a:rect r="r" b="b" t="t" l="l"/>
            <a:pathLst>
              <a:path h="4798973" w="18288000">
                <a:moveTo>
                  <a:pt x="0" y="0"/>
                </a:moveTo>
                <a:lnTo>
                  <a:pt x="18288000" y="0"/>
                </a:lnTo>
                <a:lnTo>
                  <a:pt x="18288000" y="4798973"/>
                </a:lnTo>
                <a:lnTo>
                  <a:pt x="0" y="4798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71754" y="3807716"/>
            <a:ext cx="2135954" cy="85725"/>
            <a:chOff x="0" y="0"/>
            <a:chExt cx="2847939" cy="114300"/>
          </a:xfrm>
        </p:grpSpPr>
        <p:sp>
          <p:nvSpPr>
            <p:cNvPr name="Freeform 6" id="6"/>
            <p:cNvSpPr/>
            <p:nvPr/>
          </p:nvSpPr>
          <p:spPr>
            <a:xfrm flipH="false" flipV="false" rot="0">
              <a:off x="57150" y="0"/>
              <a:ext cx="2733675" cy="114300"/>
            </a:xfrm>
            <a:custGeom>
              <a:avLst/>
              <a:gdLst/>
              <a:ahLst/>
              <a:cxnLst/>
              <a:rect r="r" b="b" t="t" l="l"/>
              <a:pathLst>
                <a:path h="114300" w="2733675">
                  <a:moveTo>
                    <a:pt x="0" y="0"/>
                  </a:moveTo>
                  <a:lnTo>
                    <a:pt x="2733675" y="0"/>
                  </a:lnTo>
                  <a:lnTo>
                    <a:pt x="2733675" y="114300"/>
                  </a:lnTo>
                  <a:lnTo>
                    <a:pt x="0" y="114300"/>
                  </a:lnTo>
                  <a:close/>
                </a:path>
              </a:pathLst>
            </a:custGeom>
            <a:solidFill>
              <a:srgbClr val="365679"/>
            </a:solidFill>
          </p:spPr>
        </p:sp>
      </p:grpSp>
      <p:sp>
        <p:nvSpPr>
          <p:cNvPr name="TextBox 7" id="7"/>
          <p:cNvSpPr txBox="true"/>
          <p:nvPr/>
        </p:nvSpPr>
        <p:spPr>
          <a:xfrm rot="0">
            <a:off x="905091" y="2487063"/>
            <a:ext cx="6091317" cy="119691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OBJECTIVES</a:t>
            </a:r>
          </a:p>
        </p:txBody>
      </p:sp>
      <p:sp>
        <p:nvSpPr>
          <p:cNvPr name="TextBox 8" id="8"/>
          <p:cNvSpPr txBox="true"/>
          <p:nvPr/>
        </p:nvSpPr>
        <p:spPr>
          <a:xfrm rot="0">
            <a:off x="905091" y="5274301"/>
            <a:ext cx="980388" cy="5416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name="TextBox 9" id="9"/>
          <p:cNvSpPr txBox="true"/>
          <p:nvPr/>
        </p:nvSpPr>
        <p:spPr>
          <a:xfrm rot="0">
            <a:off x="905091" y="5874373"/>
            <a:ext cx="3289966" cy="844550"/>
          </a:xfrm>
          <a:prstGeom prst="rect">
            <a:avLst/>
          </a:prstGeom>
        </p:spPr>
        <p:txBody>
          <a:bodyPr anchor="t" rtlCol="false" tIns="0" lIns="0" bIns="0" rIns="0">
            <a:spAutoFit/>
          </a:bodyPr>
          <a:lstStyle/>
          <a:p>
            <a:pPr algn="just">
              <a:lnSpc>
                <a:spcPts val="3250"/>
              </a:lnSpc>
            </a:pPr>
            <a:r>
              <a:rPr lang="en-US" sz="2499" spc="60">
                <a:solidFill>
                  <a:srgbClr val="FFFFFF"/>
                </a:solidFill>
                <a:latin typeface="League Spartan"/>
                <a:ea typeface="League Spartan"/>
                <a:cs typeface="League Spartan"/>
                <a:sym typeface="League Spartan"/>
              </a:rPr>
              <a:t>Accurate Demand Forecasting:</a:t>
            </a:r>
          </a:p>
        </p:txBody>
      </p:sp>
      <p:sp>
        <p:nvSpPr>
          <p:cNvPr name="TextBox 10" id="10"/>
          <p:cNvSpPr txBox="true"/>
          <p:nvPr/>
        </p:nvSpPr>
        <p:spPr>
          <a:xfrm rot="0">
            <a:off x="905091" y="6837985"/>
            <a:ext cx="3733788" cy="1191894"/>
          </a:xfrm>
          <a:prstGeom prst="rect">
            <a:avLst/>
          </a:prstGeom>
        </p:spPr>
        <p:txBody>
          <a:bodyPr anchor="t" rtlCol="false" tIns="0" lIns="0" bIns="0" rIns="0">
            <a:spAutoFit/>
          </a:bodyPr>
          <a:lstStyle/>
          <a:p>
            <a:pPr algn="l">
              <a:lnSpc>
                <a:spcPts val="3079"/>
              </a:lnSpc>
            </a:pPr>
            <a:r>
              <a:rPr lang="en-US" sz="2200" spc="261">
                <a:solidFill>
                  <a:srgbClr val="FFFFFF"/>
                </a:solidFill>
                <a:latin typeface="Inter"/>
                <a:ea typeface="Inter"/>
                <a:cs typeface="Inter"/>
                <a:sym typeface="Inter"/>
              </a:rPr>
              <a:t>Build models to predict retail demand using historical data.</a:t>
            </a:r>
          </a:p>
        </p:txBody>
      </p:sp>
      <p:sp>
        <p:nvSpPr>
          <p:cNvPr name="TextBox 11" id="11"/>
          <p:cNvSpPr txBox="true"/>
          <p:nvPr/>
        </p:nvSpPr>
        <p:spPr>
          <a:xfrm rot="0">
            <a:off x="6696498" y="5274301"/>
            <a:ext cx="980388" cy="5416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name="TextBox 12" id="12"/>
          <p:cNvSpPr txBox="true"/>
          <p:nvPr/>
        </p:nvSpPr>
        <p:spPr>
          <a:xfrm rot="0">
            <a:off x="6696498" y="5874373"/>
            <a:ext cx="3640477" cy="844550"/>
          </a:xfrm>
          <a:prstGeom prst="rect">
            <a:avLst/>
          </a:prstGeom>
        </p:spPr>
        <p:txBody>
          <a:bodyPr anchor="t" rtlCol="false" tIns="0" lIns="0" bIns="0" rIns="0">
            <a:spAutoFit/>
          </a:bodyPr>
          <a:lstStyle/>
          <a:p>
            <a:pPr algn="l">
              <a:lnSpc>
                <a:spcPts val="3250"/>
              </a:lnSpc>
            </a:pPr>
            <a:r>
              <a:rPr lang="en-US" sz="2499" spc="60">
                <a:solidFill>
                  <a:srgbClr val="FFFFFF"/>
                </a:solidFill>
                <a:latin typeface="League Spartan"/>
                <a:ea typeface="League Spartan"/>
                <a:cs typeface="League Spartan"/>
                <a:sym typeface="League Spartan"/>
              </a:rPr>
              <a:t>Optimized Inventory Management:</a:t>
            </a:r>
          </a:p>
        </p:txBody>
      </p:sp>
      <p:sp>
        <p:nvSpPr>
          <p:cNvPr name="TextBox 13" id="13"/>
          <p:cNvSpPr txBox="true"/>
          <p:nvPr/>
        </p:nvSpPr>
        <p:spPr>
          <a:xfrm rot="0">
            <a:off x="6696498" y="6837985"/>
            <a:ext cx="3732907" cy="1191894"/>
          </a:xfrm>
          <a:prstGeom prst="rect">
            <a:avLst/>
          </a:prstGeom>
        </p:spPr>
        <p:txBody>
          <a:bodyPr anchor="t" rtlCol="false" tIns="0" lIns="0" bIns="0" rIns="0">
            <a:spAutoFit/>
          </a:bodyPr>
          <a:lstStyle/>
          <a:p>
            <a:pPr algn="l">
              <a:lnSpc>
                <a:spcPts val="3079"/>
              </a:lnSpc>
            </a:pPr>
            <a:r>
              <a:rPr lang="en-US" sz="2200" spc="261">
                <a:solidFill>
                  <a:srgbClr val="FFFFFF"/>
                </a:solidFill>
                <a:latin typeface="Inter"/>
                <a:ea typeface="Inter"/>
                <a:cs typeface="Inter"/>
                <a:sym typeface="Inter"/>
              </a:rPr>
              <a:t>Ensure optimal stock levels through precise predictions.</a:t>
            </a:r>
          </a:p>
        </p:txBody>
      </p:sp>
      <p:sp>
        <p:nvSpPr>
          <p:cNvPr name="TextBox 14" id="14"/>
          <p:cNvSpPr txBox="true"/>
          <p:nvPr/>
        </p:nvSpPr>
        <p:spPr>
          <a:xfrm rot="0">
            <a:off x="12486805" y="5274301"/>
            <a:ext cx="980388" cy="5416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name="TextBox 15" id="15"/>
          <p:cNvSpPr txBox="true"/>
          <p:nvPr/>
        </p:nvSpPr>
        <p:spPr>
          <a:xfrm rot="0">
            <a:off x="12486805" y="5874373"/>
            <a:ext cx="3593387" cy="844550"/>
          </a:xfrm>
          <a:prstGeom prst="rect">
            <a:avLst/>
          </a:prstGeom>
        </p:spPr>
        <p:txBody>
          <a:bodyPr anchor="t" rtlCol="false" tIns="0" lIns="0" bIns="0" rIns="0">
            <a:spAutoFit/>
          </a:bodyPr>
          <a:lstStyle/>
          <a:p>
            <a:pPr algn="l">
              <a:lnSpc>
                <a:spcPts val="3250"/>
              </a:lnSpc>
            </a:pPr>
            <a:r>
              <a:rPr lang="en-US" sz="2499" spc="60">
                <a:solidFill>
                  <a:srgbClr val="FFFFFF"/>
                </a:solidFill>
                <a:latin typeface="League Spartan"/>
                <a:ea typeface="League Spartan"/>
                <a:cs typeface="League Spartan"/>
                <a:sym typeface="League Spartan"/>
              </a:rPr>
              <a:t>Enhanced Decision-Making</a:t>
            </a:r>
          </a:p>
        </p:txBody>
      </p:sp>
      <p:sp>
        <p:nvSpPr>
          <p:cNvPr name="TextBox 16" id="16"/>
          <p:cNvSpPr txBox="true"/>
          <p:nvPr/>
        </p:nvSpPr>
        <p:spPr>
          <a:xfrm rot="0">
            <a:off x="12486805" y="6837985"/>
            <a:ext cx="3772224" cy="1582419"/>
          </a:xfrm>
          <a:prstGeom prst="rect">
            <a:avLst/>
          </a:prstGeom>
        </p:spPr>
        <p:txBody>
          <a:bodyPr anchor="t" rtlCol="false" tIns="0" lIns="0" bIns="0" rIns="0">
            <a:spAutoFit/>
          </a:bodyPr>
          <a:lstStyle/>
          <a:p>
            <a:pPr algn="l">
              <a:lnSpc>
                <a:spcPts val="3079"/>
              </a:lnSpc>
            </a:pPr>
            <a:r>
              <a:rPr lang="en-US" sz="2200" spc="261">
                <a:solidFill>
                  <a:srgbClr val="FFFFFF"/>
                </a:solidFill>
                <a:latin typeface="Inter"/>
                <a:ea typeface="Inter"/>
                <a:cs typeface="Inter"/>
                <a:sym typeface="Inter"/>
              </a:rPr>
              <a:t>Enable data-driven strategies for improved retail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6991"/>
            <a:ext cx="18288000" cy="2825955"/>
          </a:xfrm>
          <a:custGeom>
            <a:avLst/>
            <a:gdLst/>
            <a:ahLst/>
            <a:cxnLst/>
            <a:rect r="r" b="b" t="t" l="l"/>
            <a:pathLst>
              <a:path h="2825955" w="18288000">
                <a:moveTo>
                  <a:pt x="0" y="0"/>
                </a:moveTo>
                <a:lnTo>
                  <a:pt x="18288000" y="0"/>
                </a:lnTo>
                <a:lnTo>
                  <a:pt x="18288000" y="2825955"/>
                </a:lnTo>
                <a:lnTo>
                  <a:pt x="0" y="2825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3888" y="7060176"/>
            <a:ext cx="3180371" cy="533396"/>
          </a:xfrm>
          <a:prstGeom prst="rect">
            <a:avLst/>
          </a:prstGeom>
        </p:spPr>
        <p:txBody>
          <a:bodyPr anchor="t" rtlCol="false" tIns="0" lIns="0" bIns="0" rIns="0">
            <a:spAutoFit/>
          </a:bodyPr>
          <a:lstStyle/>
          <a:p>
            <a:pPr algn="l">
              <a:lnSpc>
                <a:spcPts val="3900"/>
              </a:lnSpc>
            </a:pPr>
            <a:r>
              <a:rPr lang="en-US" sz="3000" spc="72">
                <a:solidFill>
                  <a:srgbClr val="FFFFFF"/>
                </a:solidFill>
                <a:latin typeface="League Spartan"/>
                <a:ea typeface="League Spartan"/>
                <a:cs typeface="League Spartan"/>
                <a:sym typeface="League Spartan"/>
              </a:rPr>
              <a:t>Service One</a:t>
            </a:r>
          </a:p>
        </p:txBody>
      </p:sp>
      <p:sp>
        <p:nvSpPr>
          <p:cNvPr name="TextBox 4" id="4"/>
          <p:cNvSpPr txBox="true"/>
          <p:nvPr/>
        </p:nvSpPr>
        <p:spPr>
          <a:xfrm rot="0">
            <a:off x="1504176" y="7726922"/>
            <a:ext cx="6650202" cy="1582306"/>
          </a:xfrm>
          <a:prstGeom prst="rect">
            <a:avLst/>
          </a:prstGeom>
        </p:spPr>
        <p:txBody>
          <a:bodyPr anchor="t" rtlCol="false" tIns="0" lIns="0" bIns="0" rIns="0">
            <a:spAutoFit/>
          </a:bodyPr>
          <a:lstStyle/>
          <a:p>
            <a:pPr algn="l">
              <a:lnSpc>
                <a:spcPts val="3079"/>
              </a:lnSpc>
            </a:pPr>
            <a:r>
              <a:rPr lang="en-US" sz="2200" spc="261">
                <a:solidFill>
                  <a:srgbClr val="FFFFFF"/>
                </a:solidFill>
                <a:latin typeface="Inter"/>
                <a:ea typeface="Inter"/>
                <a:cs typeface="Inter"/>
                <a:sym typeface="Inter"/>
              </a:rPr>
              <a:t>Lorem ipsum dolor sit amet, consectetur adipiscing elit, sed do eiusmod tempor incididunt ut labore et dolore magna aliqua. </a:t>
            </a:r>
          </a:p>
        </p:txBody>
      </p:sp>
      <p:sp>
        <p:nvSpPr>
          <p:cNvPr name="TextBox 5" id="5"/>
          <p:cNvSpPr txBox="true"/>
          <p:nvPr/>
        </p:nvSpPr>
        <p:spPr>
          <a:xfrm rot="0">
            <a:off x="10133622" y="7060176"/>
            <a:ext cx="3180371" cy="533396"/>
          </a:xfrm>
          <a:prstGeom prst="rect">
            <a:avLst/>
          </a:prstGeom>
        </p:spPr>
        <p:txBody>
          <a:bodyPr anchor="t" rtlCol="false" tIns="0" lIns="0" bIns="0" rIns="0">
            <a:spAutoFit/>
          </a:bodyPr>
          <a:lstStyle/>
          <a:p>
            <a:pPr algn="l">
              <a:lnSpc>
                <a:spcPts val="3900"/>
              </a:lnSpc>
            </a:pPr>
            <a:r>
              <a:rPr lang="en-US" sz="3000" spc="72">
                <a:solidFill>
                  <a:srgbClr val="FFFFFF"/>
                </a:solidFill>
                <a:latin typeface="League Spartan"/>
                <a:ea typeface="League Spartan"/>
                <a:cs typeface="League Spartan"/>
                <a:sym typeface="League Spartan"/>
              </a:rPr>
              <a:t>Service Two</a:t>
            </a:r>
          </a:p>
        </p:txBody>
      </p:sp>
      <p:sp>
        <p:nvSpPr>
          <p:cNvPr name="TextBox 6" id="6"/>
          <p:cNvSpPr txBox="true"/>
          <p:nvPr/>
        </p:nvSpPr>
        <p:spPr>
          <a:xfrm rot="0">
            <a:off x="4583823" y="90905"/>
            <a:ext cx="7626429" cy="1776094"/>
          </a:xfrm>
          <a:prstGeom prst="rect">
            <a:avLst/>
          </a:prstGeom>
        </p:spPr>
        <p:txBody>
          <a:bodyPr anchor="t" rtlCol="false" tIns="0" lIns="0" bIns="0" rIns="0">
            <a:spAutoFit/>
          </a:bodyPr>
          <a:lstStyle/>
          <a:p>
            <a:pPr algn="ctr">
              <a:lnSpc>
                <a:spcPts val="12880"/>
              </a:lnSpc>
            </a:pPr>
            <a:r>
              <a:rPr lang="en-US" sz="9200" b="true">
                <a:solidFill>
                  <a:srgbClr val="FFFFFF"/>
                </a:solidFill>
                <a:latin typeface="Arimo Bold"/>
                <a:ea typeface="Arimo Bold"/>
                <a:cs typeface="Arimo Bold"/>
                <a:sym typeface="Arimo Bold"/>
              </a:rPr>
              <a:t>Methodology</a:t>
            </a:r>
          </a:p>
        </p:txBody>
      </p:sp>
      <p:sp>
        <p:nvSpPr>
          <p:cNvPr name="Freeform 7" id="7"/>
          <p:cNvSpPr/>
          <p:nvPr/>
        </p:nvSpPr>
        <p:spPr>
          <a:xfrm flipH="false" flipV="false" rot="0">
            <a:off x="1028700" y="4716888"/>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4146146" y="6368461"/>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293844" y="4716888"/>
            <a:ext cx="3343241" cy="1671621"/>
          </a:xfrm>
          <a:custGeom>
            <a:avLst/>
            <a:gdLst/>
            <a:ahLst/>
            <a:cxnLst/>
            <a:rect r="r" b="b" t="t" l="l"/>
            <a:pathLst>
              <a:path h="1671621" w="3343241">
                <a:moveTo>
                  <a:pt x="0" y="0"/>
                </a:moveTo>
                <a:lnTo>
                  <a:pt x="3343241" y="0"/>
                </a:lnTo>
                <a:lnTo>
                  <a:pt x="3343241" y="1671621"/>
                </a:lnTo>
                <a:lnTo>
                  <a:pt x="0" y="1671621"/>
                </a:lnTo>
                <a:lnTo>
                  <a:pt x="0" y="0"/>
                </a:lnTo>
                <a:close/>
              </a:path>
            </a:pathLst>
          </a:custGeom>
          <a:blipFill>
            <a:blip r:embed="rId8">
              <a:extLst>
                <a:ext uri="{96DAC541-7B7A-43D3-8B79-37D633B846F1}">
                  <asvg:svgBlip xmlns:asvg="http://schemas.microsoft.com/office/drawing/2016/SVG/main" r:embed="rId9"/>
                </a:ext>
              </a:extLst>
            </a:blip>
            <a:stretch>
              <a:fillRect l="0" t="-142" r="0" b="-142"/>
            </a:stretch>
          </a:blipFill>
        </p:spPr>
      </p:sp>
      <p:sp>
        <p:nvSpPr>
          <p:cNvPr name="Freeform 10" id="10"/>
          <p:cNvSpPr/>
          <p:nvPr/>
        </p:nvSpPr>
        <p:spPr>
          <a:xfrm flipH="false" flipV="false" rot="-10800000">
            <a:off x="10450367" y="6375144"/>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599328" y="4723571"/>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3827655" y="6357185"/>
            <a:ext cx="848136" cy="570260"/>
            <a:chOff x="0" y="0"/>
            <a:chExt cx="1130848" cy="760347"/>
          </a:xfrm>
        </p:grpSpPr>
        <p:sp>
          <p:nvSpPr>
            <p:cNvPr name="Freeform 13" id="13"/>
            <p:cNvSpPr/>
            <p:nvPr/>
          </p:nvSpPr>
          <p:spPr>
            <a:xfrm flipH="false" flipV="false" rot="0">
              <a:off x="0" y="0"/>
              <a:ext cx="1130808" cy="760349"/>
            </a:xfrm>
            <a:custGeom>
              <a:avLst/>
              <a:gdLst/>
              <a:ahLst/>
              <a:cxnLst/>
              <a:rect r="r" b="b" t="t" l="l"/>
              <a:pathLst>
                <a:path h="760349" w="1130808">
                  <a:moveTo>
                    <a:pt x="0" y="0"/>
                  </a:moveTo>
                  <a:lnTo>
                    <a:pt x="565404" y="760349"/>
                  </a:lnTo>
                  <a:lnTo>
                    <a:pt x="1130808" y="0"/>
                  </a:lnTo>
                  <a:close/>
                </a:path>
              </a:pathLst>
            </a:custGeom>
            <a:solidFill>
              <a:srgbClr val="4FCDCC"/>
            </a:solidFill>
          </p:spPr>
        </p:sp>
      </p:grpSp>
      <p:grpSp>
        <p:nvGrpSpPr>
          <p:cNvPr name="Group 14" id="14"/>
          <p:cNvGrpSpPr/>
          <p:nvPr/>
        </p:nvGrpSpPr>
        <p:grpSpPr>
          <a:xfrm rot="0">
            <a:off x="10120271" y="6381826"/>
            <a:ext cx="848136" cy="570260"/>
            <a:chOff x="0" y="0"/>
            <a:chExt cx="1130848" cy="760347"/>
          </a:xfrm>
        </p:grpSpPr>
        <p:sp>
          <p:nvSpPr>
            <p:cNvPr name="Freeform 15" id="15"/>
            <p:cNvSpPr/>
            <p:nvPr/>
          </p:nvSpPr>
          <p:spPr>
            <a:xfrm flipH="false" flipV="false" rot="0">
              <a:off x="0" y="0"/>
              <a:ext cx="1130808" cy="760349"/>
            </a:xfrm>
            <a:custGeom>
              <a:avLst/>
              <a:gdLst/>
              <a:ahLst/>
              <a:cxnLst/>
              <a:rect r="r" b="b" t="t" l="l"/>
              <a:pathLst>
                <a:path h="760349" w="1130808">
                  <a:moveTo>
                    <a:pt x="0" y="0"/>
                  </a:moveTo>
                  <a:lnTo>
                    <a:pt x="565404" y="760349"/>
                  </a:lnTo>
                  <a:lnTo>
                    <a:pt x="1130808" y="0"/>
                  </a:lnTo>
                  <a:close/>
                </a:path>
              </a:pathLst>
            </a:custGeom>
            <a:solidFill>
              <a:srgbClr val="2C92D5"/>
            </a:solidFill>
          </p:spPr>
        </p:sp>
      </p:grpSp>
      <p:grpSp>
        <p:nvGrpSpPr>
          <p:cNvPr name="Group 16" id="16"/>
          <p:cNvGrpSpPr/>
          <p:nvPr/>
        </p:nvGrpSpPr>
        <p:grpSpPr>
          <a:xfrm rot="0">
            <a:off x="16411164" y="6357185"/>
            <a:ext cx="848136" cy="570260"/>
            <a:chOff x="0" y="0"/>
            <a:chExt cx="1130848" cy="760347"/>
          </a:xfrm>
        </p:grpSpPr>
        <p:sp>
          <p:nvSpPr>
            <p:cNvPr name="Freeform 17" id="17"/>
            <p:cNvSpPr/>
            <p:nvPr/>
          </p:nvSpPr>
          <p:spPr>
            <a:xfrm flipH="false" flipV="false" rot="0">
              <a:off x="0" y="0"/>
              <a:ext cx="1130808" cy="760349"/>
            </a:xfrm>
            <a:custGeom>
              <a:avLst/>
              <a:gdLst/>
              <a:ahLst/>
              <a:cxnLst/>
              <a:rect r="r" b="b" t="t" l="l"/>
              <a:pathLst>
                <a:path h="760349" w="1130808">
                  <a:moveTo>
                    <a:pt x="0" y="0"/>
                  </a:moveTo>
                  <a:lnTo>
                    <a:pt x="565404" y="760349"/>
                  </a:lnTo>
                  <a:lnTo>
                    <a:pt x="1130808" y="0"/>
                  </a:lnTo>
                  <a:close/>
                </a:path>
              </a:pathLst>
            </a:custGeom>
            <a:solidFill>
              <a:srgbClr val="13538A"/>
            </a:solidFill>
          </p:spPr>
        </p:sp>
      </p:grpSp>
      <p:grpSp>
        <p:nvGrpSpPr>
          <p:cNvPr name="Group 18" id="18"/>
          <p:cNvGrpSpPr/>
          <p:nvPr/>
        </p:nvGrpSpPr>
        <p:grpSpPr>
          <a:xfrm rot="0">
            <a:off x="1661478" y="5201455"/>
            <a:ext cx="2166177" cy="2166177"/>
            <a:chOff x="0" y="0"/>
            <a:chExt cx="2888236" cy="2888236"/>
          </a:xfrm>
        </p:grpSpPr>
        <p:sp>
          <p:nvSpPr>
            <p:cNvPr name="Freeform 19" id="19"/>
            <p:cNvSpPr/>
            <p:nvPr/>
          </p:nvSpPr>
          <p:spPr>
            <a:xfrm flipH="false" flipV="false" rot="0">
              <a:off x="0" y="0"/>
              <a:ext cx="2888234" cy="2888234"/>
            </a:xfrm>
            <a:custGeom>
              <a:avLst/>
              <a:gdLst/>
              <a:ahLst/>
              <a:cxnLst/>
              <a:rect r="r" b="b" t="t" l="l"/>
              <a:pathLst>
                <a:path h="2888234" w="2888234">
                  <a:moveTo>
                    <a:pt x="1444117" y="0"/>
                  </a:moveTo>
                  <a:cubicBezTo>
                    <a:pt x="646557" y="0"/>
                    <a:pt x="0" y="646557"/>
                    <a:pt x="0" y="1444117"/>
                  </a:cubicBezTo>
                  <a:cubicBezTo>
                    <a:pt x="0" y="2241677"/>
                    <a:pt x="646557" y="2888234"/>
                    <a:pt x="1444117" y="2888234"/>
                  </a:cubicBezTo>
                  <a:cubicBezTo>
                    <a:pt x="2241677" y="2888234"/>
                    <a:pt x="2888234" y="2241677"/>
                    <a:pt x="2888234" y="1444117"/>
                  </a:cubicBezTo>
                  <a:cubicBezTo>
                    <a:pt x="2888234" y="646557"/>
                    <a:pt x="2241677" y="0"/>
                    <a:pt x="1444117" y="0"/>
                  </a:cubicBezTo>
                  <a:close/>
                </a:path>
              </a:pathLst>
            </a:custGeom>
            <a:solidFill>
              <a:srgbClr val="4FCDCC"/>
            </a:solidFill>
          </p:spPr>
        </p:sp>
      </p:grpSp>
      <p:sp>
        <p:nvSpPr>
          <p:cNvPr name="TextBox 20" id="20"/>
          <p:cNvSpPr txBox="true"/>
          <p:nvPr/>
        </p:nvSpPr>
        <p:spPr>
          <a:xfrm rot="0">
            <a:off x="1915357" y="5166530"/>
            <a:ext cx="1658419" cy="1947223"/>
          </a:xfrm>
          <a:prstGeom prst="rect">
            <a:avLst/>
          </a:prstGeom>
        </p:spPr>
        <p:txBody>
          <a:bodyPr anchor="t" rtlCol="false" tIns="0" lIns="0" bIns="0" rIns="0">
            <a:spAutoFit/>
          </a:bodyPr>
          <a:lstStyle/>
          <a:p>
            <a:pPr algn="ctr">
              <a:lnSpc>
                <a:spcPts val="5598"/>
              </a:lnSpc>
            </a:pPr>
            <a:r>
              <a:rPr lang="en-US" b="true" sz="3999" spc="119">
                <a:solidFill>
                  <a:srgbClr val="FFFFFF"/>
                </a:solidFill>
                <a:latin typeface="Arimo Bold"/>
                <a:ea typeface="Arimo Bold"/>
                <a:cs typeface="Arimo Bold"/>
                <a:sym typeface="Arimo Bold"/>
              </a:rPr>
              <a:t>1</a:t>
            </a:r>
          </a:p>
        </p:txBody>
      </p:sp>
      <p:grpSp>
        <p:nvGrpSpPr>
          <p:cNvPr name="Group 21" id="21"/>
          <p:cNvGrpSpPr/>
          <p:nvPr/>
        </p:nvGrpSpPr>
        <p:grpSpPr>
          <a:xfrm rot="0">
            <a:off x="4747578" y="5201455"/>
            <a:ext cx="2166177" cy="2166177"/>
            <a:chOff x="0" y="0"/>
            <a:chExt cx="2888236" cy="2888236"/>
          </a:xfrm>
        </p:grpSpPr>
        <p:sp>
          <p:nvSpPr>
            <p:cNvPr name="Freeform 22" id="22"/>
            <p:cNvSpPr/>
            <p:nvPr/>
          </p:nvSpPr>
          <p:spPr>
            <a:xfrm flipH="false" flipV="false" rot="0">
              <a:off x="0" y="0"/>
              <a:ext cx="2888234" cy="2888234"/>
            </a:xfrm>
            <a:custGeom>
              <a:avLst/>
              <a:gdLst/>
              <a:ahLst/>
              <a:cxnLst/>
              <a:rect r="r" b="b" t="t" l="l"/>
              <a:pathLst>
                <a:path h="2888234" w="2888234">
                  <a:moveTo>
                    <a:pt x="1444117" y="0"/>
                  </a:moveTo>
                  <a:cubicBezTo>
                    <a:pt x="646557" y="0"/>
                    <a:pt x="0" y="646557"/>
                    <a:pt x="0" y="1444117"/>
                  </a:cubicBezTo>
                  <a:cubicBezTo>
                    <a:pt x="0" y="2241677"/>
                    <a:pt x="646557" y="2888234"/>
                    <a:pt x="1444117" y="2888234"/>
                  </a:cubicBezTo>
                  <a:cubicBezTo>
                    <a:pt x="2241677" y="2888234"/>
                    <a:pt x="2888234" y="2241677"/>
                    <a:pt x="2888234" y="1444117"/>
                  </a:cubicBezTo>
                  <a:cubicBezTo>
                    <a:pt x="2888234" y="646557"/>
                    <a:pt x="2241677" y="0"/>
                    <a:pt x="1444117" y="0"/>
                  </a:cubicBezTo>
                  <a:close/>
                </a:path>
              </a:pathLst>
            </a:custGeom>
            <a:solidFill>
              <a:srgbClr val="18B6B4"/>
            </a:solidFill>
          </p:spPr>
        </p:sp>
      </p:grpSp>
      <p:sp>
        <p:nvSpPr>
          <p:cNvPr name="TextBox 23" id="23"/>
          <p:cNvSpPr txBox="true"/>
          <p:nvPr/>
        </p:nvSpPr>
        <p:spPr>
          <a:xfrm rot="0">
            <a:off x="5001457" y="5166530"/>
            <a:ext cx="1658419" cy="1947223"/>
          </a:xfrm>
          <a:prstGeom prst="rect">
            <a:avLst/>
          </a:prstGeom>
        </p:spPr>
        <p:txBody>
          <a:bodyPr anchor="t" rtlCol="false" tIns="0" lIns="0" bIns="0" rIns="0">
            <a:spAutoFit/>
          </a:bodyPr>
          <a:lstStyle/>
          <a:p>
            <a:pPr algn="ctr">
              <a:lnSpc>
                <a:spcPts val="5598"/>
              </a:lnSpc>
            </a:pPr>
            <a:r>
              <a:rPr lang="en-US" b="true" sz="3999" spc="119">
                <a:solidFill>
                  <a:srgbClr val="FFFFFF"/>
                </a:solidFill>
                <a:latin typeface="Arimo Bold"/>
                <a:ea typeface="Arimo Bold"/>
                <a:cs typeface="Arimo Bold"/>
                <a:sym typeface="Arimo Bold"/>
              </a:rPr>
              <a:t>2</a:t>
            </a:r>
          </a:p>
        </p:txBody>
      </p:sp>
      <p:grpSp>
        <p:nvGrpSpPr>
          <p:cNvPr name="Group 24" id="24"/>
          <p:cNvGrpSpPr/>
          <p:nvPr/>
        </p:nvGrpSpPr>
        <p:grpSpPr>
          <a:xfrm rot="0">
            <a:off x="7895276" y="5201455"/>
            <a:ext cx="2166177" cy="2166177"/>
            <a:chOff x="0" y="0"/>
            <a:chExt cx="2888236" cy="2888236"/>
          </a:xfrm>
        </p:grpSpPr>
        <p:sp>
          <p:nvSpPr>
            <p:cNvPr name="Freeform 25" id="25"/>
            <p:cNvSpPr/>
            <p:nvPr/>
          </p:nvSpPr>
          <p:spPr>
            <a:xfrm flipH="false" flipV="false" rot="0">
              <a:off x="0" y="0"/>
              <a:ext cx="2888234" cy="2888234"/>
            </a:xfrm>
            <a:custGeom>
              <a:avLst/>
              <a:gdLst/>
              <a:ahLst/>
              <a:cxnLst/>
              <a:rect r="r" b="b" t="t" l="l"/>
              <a:pathLst>
                <a:path h="2888234" w="2888234">
                  <a:moveTo>
                    <a:pt x="1444117" y="0"/>
                  </a:moveTo>
                  <a:cubicBezTo>
                    <a:pt x="646557" y="0"/>
                    <a:pt x="0" y="646557"/>
                    <a:pt x="0" y="1444117"/>
                  </a:cubicBezTo>
                  <a:cubicBezTo>
                    <a:pt x="0" y="2241677"/>
                    <a:pt x="646557" y="2888234"/>
                    <a:pt x="1444117" y="2888234"/>
                  </a:cubicBezTo>
                  <a:cubicBezTo>
                    <a:pt x="2241677" y="2888234"/>
                    <a:pt x="2888234" y="2241677"/>
                    <a:pt x="2888234" y="1444117"/>
                  </a:cubicBezTo>
                  <a:cubicBezTo>
                    <a:pt x="2888234" y="646557"/>
                    <a:pt x="2241677" y="0"/>
                    <a:pt x="1444117" y="0"/>
                  </a:cubicBezTo>
                  <a:close/>
                </a:path>
              </a:pathLst>
            </a:custGeom>
            <a:solidFill>
              <a:srgbClr val="37C9EF"/>
            </a:solidFill>
          </p:spPr>
        </p:sp>
      </p:grpSp>
      <p:sp>
        <p:nvSpPr>
          <p:cNvPr name="TextBox 26" id="26"/>
          <p:cNvSpPr txBox="true"/>
          <p:nvPr/>
        </p:nvSpPr>
        <p:spPr>
          <a:xfrm rot="0">
            <a:off x="8149155" y="5166530"/>
            <a:ext cx="1658419" cy="1947223"/>
          </a:xfrm>
          <a:prstGeom prst="rect">
            <a:avLst/>
          </a:prstGeom>
        </p:spPr>
        <p:txBody>
          <a:bodyPr anchor="t" rtlCol="false" tIns="0" lIns="0" bIns="0" rIns="0">
            <a:spAutoFit/>
          </a:bodyPr>
          <a:lstStyle/>
          <a:p>
            <a:pPr algn="ctr">
              <a:lnSpc>
                <a:spcPts val="5598"/>
              </a:lnSpc>
            </a:pPr>
            <a:r>
              <a:rPr lang="en-US" b="true" sz="3999" spc="119">
                <a:solidFill>
                  <a:srgbClr val="FFFFFF"/>
                </a:solidFill>
                <a:latin typeface="Arimo Bold"/>
                <a:ea typeface="Arimo Bold"/>
                <a:cs typeface="Arimo Bold"/>
                <a:sym typeface="Arimo Bold"/>
              </a:rPr>
              <a:t>3</a:t>
            </a:r>
          </a:p>
        </p:txBody>
      </p:sp>
      <p:grpSp>
        <p:nvGrpSpPr>
          <p:cNvPr name="Group 27" id="27"/>
          <p:cNvGrpSpPr/>
          <p:nvPr/>
        </p:nvGrpSpPr>
        <p:grpSpPr>
          <a:xfrm rot="0">
            <a:off x="10968407" y="5201455"/>
            <a:ext cx="2166177" cy="2166177"/>
            <a:chOff x="0" y="0"/>
            <a:chExt cx="2888236" cy="2888236"/>
          </a:xfrm>
        </p:grpSpPr>
        <p:sp>
          <p:nvSpPr>
            <p:cNvPr name="Freeform 28" id="28"/>
            <p:cNvSpPr/>
            <p:nvPr/>
          </p:nvSpPr>
          <p:spPr>
            <a:xfrm flipH="false" flipV="false" rot="0">
              <a:off x="0" y="0"/>
              <a:ext cx="2888234" cy="2888234"/>
            </a:xfrm>
            <a:custGeom>
              <a:avLst/>
              <a:gdLst/>
              <a:ahLst/>
              <a:cxnLst/>
              <a:rect r="r" b="b" t="t" l="l"/>
              <a:pathLst>
                <a:path h="2888234" w="2888234">
                  <a:moveTo>
                    <a:pt x="1444117" y="0"/>
                  </a:moveTo>
                  <a:cubicBezTo>
                    <a:pt x="646557" y="0"/>
                    <a:pt x="0" y="646557"/>
                    <a:pt x="0" y="1444117"/>
                  </a:cubicBezTo>
                  <a:cubicBezTo>
                    <a:pt x="0" y="2241677"/>
                    <a:pt x="646557" y="2888234"/>
                    <a:pt x="1444117" y="2888234"/>
                  </a:cubicBezTo>
                  <a:cubicBezTo>
                    <a:pt x="2241677" y="2888234"/>
                    <a:pt x="2888234" y="2241677"/>
                    <a:pt x="2888234" y="1444117"/>
                  </a:cubicBezTo>
                  <a:cubicBezTo>
                    <a:pt x="2888234" y="646557"/>
                    <a:pt x="2241677" y="0"/>
                    <a:pt x="1444117" y="0"/>
                  </a:cubicBezTo>
                  <a:close/>
                </a:path>
              </a:pathLst>
            </a:custGeom>
            <a:solidFill>
              <a:srgbClr val="2C92D5"/>
            </a:solidFill>
          </p:spPr>
        </p:sp>
      </p:grpSp>
      <p:sp>
        <p:nvSpPr>
          <p:cNvPr name="TextBox 29" id="29"/>
          <p:cNvSpPr txBox="true"/>
          <p:nvPr/>
        </p:nvSpPr>
        <p:spPr>
          <a:xfrm rot="0">
            <a:off x="11222286" y="5166530"/>
            <a:ext cx="1658419" cy="1947223"/>
          </a:xfrm>
          <a:prstGeom prst="rect">
            <a:avLst/>
          </a:prstGeom>
        </p:spPr>
        <p:txBody>
          <a:bodyPr anchor="t" rtlCol="false" tIns="0" lIns="0" bIns="0" rIns="0">
            <a:spAutoFit/>
          </a:bodyPr>
          <a:lstStyle/>
          <a:p>
            <a:pPr algn="ctr">
              <a:lnSpc>
                <a:spcPts val="5598"/>
              </a:lnSpc>
            </a:pPr>
            <a:r>
              <a:rPr lang="en-US" b="true" sz="3999" spc="119">
                <a:solidFill>
                  <a:srgbClr val="FFFFFF"/>
                </a:solidFill>
                <a:latin typeface="Arimo Bold"/>
                <a:ea typeface="Arimo Bold"/>
                <a:cs typeface="Arimo Bold"/>
                <a:sym typeface="Arimo Bold"/>
              </a:rPr>
              <a:t>4</a:t>
            </a:r>
          </a:p>
        </p:txBody>
      </p:sp>
      <p:grpSp>
        <p:nvGrpSpPr>
          <p:cNvPr name="Group 30" id="30"/>
          <p:cNvGrpSpPr/>
          <p:nvPr/>
        </p:nvGrpSpPr>
        <p:grpSpPr>
          <a:xfrm rot="0">
            <a:off x="14058509" y="5201455"/>
            <a:ext cx="2166177" cy="2166177"/>
            <a:chOff x="0" y="0"/>
            <a:chExt cx="2888236" cy="2888236"/>
          </a:xfrm>
        </p:grpSpPr>
        <p:sp>
          <p:nvSpPr>
            <p:cNvPr name="Freeform 31" id="31"/>
            <p:cNvSpPr/>
            <p:nvPr/>
          </p:nvSpPr>
          <p:spPr>
            <a:xfrm flipH="false" flipV="false" rot="0">
              <a:off x="0" y="0"/>
              <a:ext cx="2888234" cy="2888234"/>
            </a:xfrm>
            <a:custGeom>
              <a:avLst/>
              <a:gdLst/>
              <a:ahLst/>
              <a:cxnLst/>
              <a:rect r="r" b="b" t="t" l="l"/>
              <a:pathLst>
                <a:path h="2888234" w="2888234">
                  <a:moveTo>
                    <a:pt x="1444117" y="0"/>
                  </a:moveTo>
                  <a:cubicBezTo>
                    <a:pt x="646557" y="0"/>
                    <a:pt x="0" y="646557"/>
                    <a:pt x="0" y="1444117"/>
                  </a:cubicBezTo>
                  <a:cubicBezTo>
                    <a:pt x="0" y="2241677"/>
                    <a:pt x="646557" y="2888234"/>
                    <a:pt x="1444117" y="2888234"/>
                  </a:cubicBezTo>
                  <a:cubicBezTo>
                    <a:pt x="2241677" y="2888234"/>
                    <a:pt x="2888234" y="2241677"/>
                    <a:pt x="2888234" y="1444117"/>
                  </a:cubicBezTo>
                  <a:cubicBezTo>
                    <a:pt x="2888234" y="646557"/>
                    <a:pt x="2241677" y="0"/>
                    <a:pt x="1444117" y="0"/>
                  </a:cubicBezTo>
                  <a:close/>
                </a:path>
              </a:pathLst>
            </a:custGeom>
            <a:solidFill>
              <a:srgbClr val="13538A"/>
            </a:solidFill>
          </p:spPr>
        </p:sp>
      </p:grpSp>
      <p:sp>
        <p:nvSpPr>
          <p:cNvPr name="TextBox 32" id="32"/>
          <p:cNvSpPr txBox="true"/>
          <p:nvPr/>
        </p:nvSpPr>
        <p:spPr>
          <a:xfrm rot="0">
            <a:off x="14312388" y="5166530"/>
            <a:ext cx="1658419" cy="1947223"/>
          </a:xfrm>
          <a:prstGeom prst="rect">
            <a:avLst/>
          </a:prstGeom>
        </p:spPr>
        <p:txBody>
          <a:bodyPr anchor="t" rtlCol="false" tIns="0" lIns="0" bIns="0" rIns="0">
            <a:spAutoFit/>
          </a:bodyPr>
          <a:lstStyle/>
          <a:p>
            <a:pPr algn="ctr">
              <a:lnSpc>
                <a:spcPts val="5598"/>
              </a:lnSpc>
            </a:pPr>
            <a:r>
              <a:rPr lang="en-US" b="true" sz="3999" spc="119">
                <a:solidFill>
                  <a:srgbClr val="FFFFFF"/>
                </a:solidFill>
                <a:latin typeface="Arimo Bold"/>
                <a:ea typeface="Arimo Bold"/>
                <a:cs typeface="Arimo Bold"/>
                <a:sym typeface="Arimo Bold"/>
              </a:rPr>
              <a:t>5</a:t>
            </a:r>
          </a:p>
        </p:txBody>
      </p:sp>
      <p:sp>
        <p:nvSpPr>
          <p:cNvPr name="TextBox 33" id="33"/>
          <p:cNvSpPr txBox="true"/>
          <p:nvPr/>
        </p:nvSpPr>
        <p:spPr>
          <a:xfrm rot="0">
            <a:off x="1710814" y="7978116"/>
            <a:ext cx="1965649" cy="998220"/>
          </a:xfrm>
          <a:prstGeom prst="rect">
            <a:avLst/>
          </a:prstGeom>
        </p:spPr>
        <p:txBody>
          <a:bodyPr anchor="t" rtlCol="false" tIns="0" lIns="0" bIns="0" rIns="0">
            <a:spAutoFit/>
          </a:bodyPr>
          <a:lstStyle/>
          <a:p>
            <a:pPr algn="ctr">
              <a:lnSpc>
                <a:spcPts val="3779"/>
              </a:lnSpc>
            </a:pPr>
            <a:r>
              <a:rPr lang="en-US" b="true" sz="2700" spc="81">
                <a:solidFill>
                  <a:srgbClr val="191919"/>
                </a:solidFill>
                <a:latin typeface="Arimo Bold"/>
                <a:ea typeface="Arimo Bold"/>
                <a:cs typeface="Arimo Bold"/>
                <a:sym typeface="Arimo Bold"/>
              </a:rPr>
              <a:t>Data Collection</a:t>
            </a:r>
          </a:p>
        </p:txBody>
      </p:sp>
      <p:sp>
        <p:nvSpPr>
          <p:cNvPr name="TextBox 34" id="34"/>
          <p:cNvSpPr txBox="true"/>
          <p:nvPr/>
        </p:nvSpPr>
        <p:spPr>
          <a:xfrm rot="0">
            <a:off x="7982640" y="7978116"/>
            <a:ext cx="2078813" cy="998220"/>
          </a:xfrm>
          <a:prstGeom prst="rect">
            <a:avLst/>
          </a:prstGeom>
        </p:spPr>
        <p:txBody>
          <a:bodyPr anchor="t" rtlCol="false" tIns="0" lIns="0" bIns="0" rIns="0">
            <a:spAutoFit/>
          </a:bodyPr>
          <a:lstStyle/>
          <a:p>
            <a:pPr algn="ctr">
              <a:lnSpc>
                <a:spcPts val="3779"/>
              </a:lnSpc>
            </a:pPr>
            <a:r>
              <a:rPr lang="en-US" b="true" sz="2700" spc="81">
                <a:solidFill>
                  <a:srgbClr val="191919"/>
                </a:solidFill>
                <a:latin typeface="Arimo Bold"/>
                <a:ea typeface="Arimo Bold"/>
                <a:cs typeface="Arimo Bold"/>
                <a:sym typeface="Arimo Bold"/>
              </a:rPr>
              <a:t>Time Series Modelling</a:t>
            </a:r>
          </a:p>
        </p:txBody>
      </p:sp>
      <p:sp>
        <p:nvSpPr>
          <p:cNvPr name="TextBox 35" id="35"/>
          <p:cNvSpPr txBox="true"/>
          <p:nvPr/>
        </p:nvSpPr>
        <p:spPr>
          <a:xfrm rot="0">
            <a:off x="13898965" y="7978116"/>
            <a:ext cx="3360335" cy="1474470"/>
          </a:xfrm>
          <a:prstGeom prst="rect">
            <a:avLst/>
          </a:prstGeom>
        </p:spPr>
        <p:txBody>
          <a:bodyPr anchor="t" rtlCol="false" tIns="0" lIns="0" bIns="0" rIns="0">
            <a:spAutoFit/>
          </a:bodyPr>
          <a:lstStyle/>
          <a:p>
            <a:pPr algn="ctr">
              <a:lnSpc>
                <a:spcPts val="3779"/>
              </a:lnSpc>
            </a:pPr>
            <a:r>
              <a:rPr lang="en-US" b="true" sz="2700" spc="81">
                <a:solidFill>
                  <a:srgbClr val="191919"/>
                </a:solidFill>
                <a:latin typeface="Arimo Bold"/>
                <a:ea typeface="Arimo Bold"/>
                <a:cs typeface="Arimo Bold"/>
                <a:sym typeface="Arimo Bold"/>
              </a:rPr>
              <a:t>Model Evaluation,</a:t>
            </a:r>
          </a:p>
          <a:p>
            <a:pPr algn="ctr">
              <a:lnSpc>
                <a:spcPts val="3779"/>
              </a:lnSpc>
            </a:pPr>
            <a:r>
              <a:rPr lang="en-US" b="true" sz="2700" spc="81">
                <a:solidFill>
                  <a:srgbClr val="191919"/>
                </a:solidFill>
                <a:latin typeface="Arimo Bold"/>
                <a:ea typeface="Arimo Bold"/>
                <a:cs typeface="Arimo Bold"/>
                <a:sym typeface="Arimo Bold"/>
              </a:rPr>
              <a:t>selection &amp; Forecasting</a:t>
            </a:r>
          </a:p>
        </p:txBody>
      </p:sp>
      <p:sp>
        <p:nvSpPr>
          <p:cNvPr name="TextBox 36" id="36"/>
          <p:cNvSpPr txBox="true"/>
          <p:nvPr/>
        </p:nvSpPr>
        <p:spPr>
          <a:xfrm rot="0">
            <a:off x="4271944" y="3242418"/>
            <a:ext cx="3117446" cy="1474470"/>
          </a:xfrm>
          <a:prstGeom prst="rect">
            <a:avLst/>
          </a:prstGeom>
        </p:spPr>
        <p:txBody>
          <a:bodyPr anchor="t" rtlCol="false" tIns="0" lIns="0" bIns="0" rIns="0">
            <a:spAutoFit/>
          </a:bodyPr>
          <a:lstStyle/>
          <a:p>
            <a:pPr algn="ctr">
              <a:lnSpc>
                <a:spcPts val="3779"/>
              </a:lnSpc>
            </a:pPr>
            <a:r>
              <a:rPr lang="en-US" b="true" sz="2700" spc="81">
                <a:solidFill>
                  <a:srgbClr val="191919"/>
                </a:solidFill>
                <a:latin typeface="Arimo Bold"/>
                <a:ea typeface="Arimo Bold"/>
                <a:cs typeface="Arimo Bold"/>
                <a:sym typeface="Arimo Bold"/>
              </a:rPr>
              <a:t>Exploratory Data Analysis(EDA) &amp; Data Processing</a:t>
            </a:r>
          </a:p>
        </p:txBody>
      </p:sp>
      <p:sp>
        <p:nvSpPr>
          <p:cNvPr name="TextBox 37" id="37"/>
          <p:cNvSpPr txBox="true"/>
          <p:nvPr/>
        </p:nvSpPr>
        <p:spPr>
          <a:xfrm rot="0">
            <a:off x="11168936" y="3725351"/>
            <a:ext cx="2145058" cy="998220"/>
          </a:xfrm>
          <a:prstGeom prst="rect">
            <a:avLst/>
          </a:prstGeom>
        </p:spPr>
        <p:txBody>
          <a:bodyPr anchor="t" rtlCol="false" tIns="0" lIns="0" bIns="0" rIns="0">
            <a:spAutoFit/>
          </a:bodyPr>
          <a:lstStyle/>
          <a:p>
            <a:pPr algn="ctr">
              <a:lnSpc>
                <a:spcPts val="3779"/>
              </a:lnSpc>
            </a:pPr>
            <a:r>
              <a:rPr lang="en-US" b="true" sz="2700" spc="81">
                <a:solidFill>
                  <a:srgbClr val="191919"/>
                </a:solidFill>
                <a:latin typeface="Arimo Bold"/>
                <a:ea typeface="Arimo Bold"/>
                <a:cs typeface="Arimo Bold"/>
                <a:sym typeface="Arimo Bold"/>
              </a:rPr>
              <a:t>Multivariate Regression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0215" y="-1532796"/>
            <a:ext cx="11709920" cy="11819796"/>
          </a:xfrm>
          <a:custGeom>
            <a:avLst/>
            <a:gdLst/>
            <a:ahLst/>
            <a:cxnLst/>
            <a:rect r="r" b="b" t="t" l="l"/>
            <a:pathLst>
              <a:path h="11819796" w="11709920">
                <a:moveTo>
                  <a:pt x="0" y="0"/>
                </a:moveTo>
                <a:lnTo>
                  <a:pt x="11709920" y="0"/>
                </a:lnTo>
                <a:lnTo>
                  <a:pt x="11709920" y="11819796"/>
                </a:lnTo>
                <a:lnTo>
                  <a:pt x="0" y="1181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100" y="4929913"/>
            <a:ext cx="9971154" cy="4328387"/>
          </a:xfrm>
          <a:custGeom>
            <a:avLst/>
            <a:gdLst/>
            <a:ahLst/>
            <a:cxnLst/>
            <a:rect r="r" b="b" t="t" l="l"/>
            <a:pathLst>
              <a:path h="4328387" w="9971154">
                <a:moveTo>
                  <a:pt x="0" y="0"/>
                </a:moveTo>
                <a:lnTo>
                  <a:pt x="9971154" y="0"/>
                </a:lnTo>
                <a:lnTo>
                  <a:pt x="9971154" y="4328387"/>
                </a:lnTo>
                <a:lnTo>
                  <a:pt x="0" y="4328387"/>
                </a:lnTo>
                <a:lnTo>
                  <a:pt x="0" y="0"/>
                </a:lnTo>
                <a:close/>
              </a:path>
            </a:pathLst>
          </a:custGeom>
          <a:blipFill>
            <a:blip r:embed="rId4"/>
            <a:stretch>
              <a:fillRect l="0" t="0" r="0" b="0"/>
            </a:stretch>
          </a:blipFill>
        </p:spPr>
      </p:sp>
      <p:sp>
        <p:nvSpPr>
          <p:cNvPr name="TextBox 4" id="4"/>
          <p:cNvSpPr txBox="true"/>
          <p:nvPr/>
        </p:nvSpPr>
        <p:spPr>
          <a:xfrm rot="0">
            <a:off x="1181100" y="430213"/>
            <a:ext cx="11717358" cy="113030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Data Processing</a:t>
            </a:r>
          </a:p>
        </p:txBody>
      </p:sp>
      <p:sp>
        <p:nvSpPr>
          <p:cNvPr name="TextBox 5" id="5"/>
          <p:cNvSpPr txBox="true"/>
          <p:nvPr/>
        </p:nvSpPr>
        <p:spPr>
          <a:xfrm rot="0">
            <a:off x="864353" y="1424372"/>
            <a:ext cx="14925759" cy="2952730"/>
          </a:xfrm>
          <a:prstGeom prst="rect">
            <a:avLst/>
          </a:prstGeom>
        </p:spPr>
        <p:txBody>
          <a:bodyPr anchor="t" rtlCol="false" tIns="0" lIns="0" bIns="0" rIns="0">
            <a:spAutoFit/>
          </a:bodyPr>
          <a:lstStyle/>
          <a:p>
            <a:pPr algn="l">
              <a:lnSpc>
                <a:spcPts val="3382"/>
              </a:lnSpc>
              <a:spcBef>
                <a:spcPct val="0"/>
              </a:spcBef>
            </a:pPr>
          </a:p>
          <a:p>
            <a:pPr algn="l">
              <a:lnSpc>
                <a:spcPts val="3382"/>
              </a:lnSpc>
              <a:spcBef>
                <a:spcPct val="0"/>
              </a:spcBef>
            </a:pPr>
          </a:p>
          <a:p>
            <a:pPr algn="l" marL="561713" indent="-280857" lvl="1">
              <a:lnSpc>
                <a:spcPts val="3382"/>
              </a:lnSpc>
              <a:spcBef>
                <a:spcPct val="0"/>
              </a:spcBef>
              <a:buFont typeface="Arial"/>
              <a:buChar char="•"/>
            </a:pPr>
            <a:r>
              <a:rPr lang="en-US" b="true" sz="2601" spc="59">
                <a:solidFill>
                  <a:srgbClr val="365679"/>
                </a:solidFill>
                <a:latin typeface="League Spartan"/>
                <a:ea typeface="League Spartan"/>
                <a:cs typeface="League Spartan"/>
                <a:sym typeface="League Spartan"/>
              </a:rPr>
              <a:t>Objective: Clean and preprocess the data sets for quantity, Google clicks, and impressions.</a:t>
            </a:r>
          </a:p>
          <a:p>
            <a:pPr algn="l" marL="561713" indent="-280857" lvl="1">
              <a:lnSpc>
                <a:spcPts val="3382"/>
              </a:lnSpc>
              <a:spcBef>
                <a:spcPct val="0"/>
              </a:spcBef>
              <a:buFont typeface="Arial"/>
              <a:buChar char="•"/>
            </a:pPr>
            <a:r>
              <a:rPr lang="en-US" b="true" sz="2601" spc="59">
                <a:solidFill>
                  <a:srgbClr val="365679"/>
                </a:solidFill>
                <a:latin typeface="League Spartan"/>
                <a:ea typeface="League Spartan"/>
                <a:cs typeface="League Spartan"/>
                <a:sym typeface="League Spartan"/>
              </a:rPr>
              <a:t>Steps:Merging the Data, Handle missing values, remove duplicates, align data by date, normalize data, and format dates.</a:t>
            </a:r>
          </a:p>
          <a:p>
            <a:pPr algn="l">
              <a:lnSpc>
                <a:spcPts val="338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65817" y="352038"/>
            <a:ext cx="11709920" cy="11819796"/>
          </a:xfrm>
          <a:custGeom>
            <a:avLst/>
            <a:gdLst/>
            <a:ahLst/>
            <a:cxnLst/>
            <a:rect r="r" b="b" t="t" l="l"/>
            <a:pathLst>
              <a:path h="11819796" w="11709920">
                <a:moveTo>
                  <a:pt x="0" y="0"/>
                </a:moveTo>
                <a:lnTo>
                  <a:pt x="11709920" y="0"/>
                </a:lnTo>
                <a:lnTo>
                  <a:pt x="11709920" y="11819796"/>
                </a:lnTo>
                <a:lnTo>
                  <a:pt x="0" y="1181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58588" y="4385645"/>
            <a:ext cx="9629412" cy="4670180"/>
          </a:xfrm>
          <a:custGeom>
            <a:avLst/>
            <a:gdLst/>
            <a:ahLst/>
            <a:cxnLst/>
            <a:rect r="r" b="b" t="t" l="l"/>
            <a:pathLst>
              <a:path h="4670180" w="9629412">
                <a:moveTo>
                  <a:pt x="0" y="0"/>
                </a:moveTo>
                <a:lnTo>
                  <a:pt x="9629412" y="0"/>
                </a:lnTo>
                <a:lnTo>
                  <a:pt x="9629412" y="4670180"/>
                </a:lnTo>
                <a:lnTo>
                  <a:pt x="0" y="4670180"/>
                </a:lnTo>
                <a:lnTo>
                  <a:pt x="0" y="0"/>
                </a:lnTo>
                <a:close/>
              </a:path>
            </a:pathLst>
          </a:custGeom>
          <a:blipFill>
            <a:blip r:embed="rId4"/>
            <a:stretch>
              <a:fillRect l="0" t="0" r="0" b="-2917"/>
            </a:stretch>
          </a:blipFill>
        </p:spPr>
      </p:sp>
      <p:sp>
        <p:nvSpPr>
          <p:cNvPr name="Freeform 4" id="4"/>
          <p:cNvSpPr/>
          <p:nvPr/>
        </p:nvSpPr>
        <p:spPr>
          <a:xfrm flipH="false" flipV="false" rot="0">
            <a:off x="358725" y="4425893"/>
            <a:ext cx="8128100" cy="4589685"/>
          </a:xfrm>
          <a:custGeom>
            <a:avLst/>
            <a:gdLst/>
            <a:ahLst/>
            <a:cxnLst/>
            <a:rect r="r" b="b" t="t" l="l"/>
            <a:pathLst>
              <a:path h="4589685" w="8128100">
                <a:moveTo>
                  <a:pt x="0" y="0"/>
                </a:moveTo>
                <a:lnTo>
                  <a:pt x="8128101" y="0"/>
                </a:lnTo>
                <a:lnTo>
                  <a:pt x="8128101" y="4589684"/>
                </a:lnTo>
                <a:lnTo>
                  <a:pt x="0" y="4589684"/>
                </a:lnTo>
                <a:lnTo>
                  <a:pt x="0" y="0"/>
                </a:lnTo>
                <a:close/>
              </a:path>
            </a:pathLst>
          </a:custGeom>
          <a:blipFill>
            <a:blip r:embed="rId5"/>
            <a:stretch>
              <a:fillRect l="0" t="0" r="0" b="0"/>
            </a:stretch>
          </a:blipFill>
        </p:spPr>
      </p:sp>
      <p:sp>
        <p:nvSpPr>
          <p:cNvPr name="TextBox 5" id="5"/>
          <p:cNvSpPr txBox="true"/>
          <p:nvPr/>
        </p:nvSpPr>
        <p:spPr>
          <a:xfrm rot="0">
            <a:off x="1028700" y="430213"/>
            <a:ext cx="13602192" cy="113030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Exploratory Data Analysis</a:t>
            </a:r>
          </a:p>
        </p:txBody>
      </p:sp>
      <p:sp>
        <p:nvSpPr>
          <p:cNvPr name="TextBox 6" id="6"/>
          <p:cNvSpPr txBox="true"/>
          <p:nvPr/>
        </p:nvSpPr>
        <p:spPr>
          <a:xfrm rot="0">
            <a:off x="750809" y="1954177"/>
            <a:ext cx="15472033" cy="2190963"/>
          </a:xfrm>
          <a:prstGeom prst="rect">
            <a:avLst/>
          </a:prstGeom>
        </p:spPr>
        <p:txBody>
          <a:bodyPr anchor="t" rtlCol="false" tIns="0" lIns="0" bIns="0" rIns="0">
            <a:spAutoFit/>
          </a:bodyPr>
          <a:lstStyle/>
          <a:p>
            <a:pPr algn="l" marL="582272" indent="-291136" lvl="1">
              <a:lnSpc>
                <a:spcPts val="3506"/>
              </a:lnSpc>
              <a:spcBef>
                <a:spcPct val="0"/>
              </a:spcBef>
              <a:buFont typeface="Arial"/>
              <a:buChar char="•"/>
            </a:pPr>
            <a:r>
              <a:rPr lang="en-US" sz="2696" spc="62">
                <a:solidFill>
                  <a:srgbClr val="365679"/>
                </a:solidFill>
                <a:latin typeface="League Spartan"/>
                <a:ea typeface="League Spartan"/>
                <a:cs typeface="League Spartan"/>
                <a:sym typeface="League Spartan"/>
              </a:rPr>
              <a:t>Objective: </a:t>
            </a:r>
            <a:r>
              <a:rPr lang="en-US" b="true" sz="2696" spc="62">
                <a:solidFill>
                  <a:srgbClr val="365679"/>
                </a:solidFill>
                <a:latin typeface="League Spartan"/>
                <a:ea typeface="League Spartan"/>
                <a:cs typeface="League Spartan"/>
                <a:sym typeface="League Spartan"/>
              </a:rPr>
              <a:t>U</a:t>
            </a:r>
            <a:r>
              <a:rPr lang="en-US" sz="2696" spc="62">
                <a:solidFill>
                  <a:srgbClr val="365679"/>
                </a:solidFill>
                <a:latin typeface="League Spartan"/>
                <a:ea typeface="League Spartan"/>
                <a:cs typeface="League Spartan"/>
                <a:sym typeface="League Spartan"/>
              </a:rPr>
              <a:t>nderst</a:t>
            </a:r>
            <a:r>
              <a:rPr lang="en-US" b="true" sz="2696" spc="62">
                <a:solidFill>
                  <a:srgbClr val="365679"/>
                </a:solidFill>
                <a:latin typeface="League Spartan"/>
                <a:ea typeface="League Spartan"/>
                <a:cs typeface="League Spartan"/>
                <a:sym typeface="League Spartan"/>
              </a:rPr>
              <a:t>and</a:t>
            </a:r>
            <a:r>
              <a:rPr lang="en-US" sz="2696" spc="62">
                <a:solidFill>
                  <a:srgbClr val="365679"/>
                </a:solidFill>
                <a:latin typeface="League Spartan"/>
                <a:ea typeface="League Spartan"/>
                <a:cs typeface="League Spartan"/>
                <a:sym typeface="League Spartan"/>
              </a:rPr>
              <a:t> data </a:t>
            </a:r>
            <a:r>
              <a:rPr lang="en-US" b="true" sz="2696" spc="62">
                <a:solidFill>
                  <a:srgbClr val="365679"/>
                </a:solidFill>
                <a:latin typeface="League Spartan"/>
                <a:ea typeface="League Spartan"/>
                <a:cs typeface="League Spartan"/>
                <a:sym typeface="League Spartan"/>
              </a:rPr>
              <a:t>p</a:t>
            </a:r>
            <a:r>
              <a:rPr lang="en-US" sz="2696" spc="62">
                <a:solidFill>
                  <a:srgbClr val="365679"/>
                </a:solidFill>
                <a:latin typeface="League Spartan"/>
                <a:ea typeface="League Spartan"/>
                <a:cs typeface="League Spartan"/>
                <a:sym typeface="League Spartan"/>
              </a:rPr>
              <a:t>atte</a:t>
            </a:r>
            <a:r>
              <a:rPr lang="en-US" b="true" sz="2696" spc="62">
                <a:solidFill>
                  <a:srgbClr val="365679"/>
                </a:solidFill>
                <a:latin typeface="League Spartan"/>
                <a:ea typeface="League Spartan"/>
                <a:cs typeface="League Spartan"/>
                <a:sym typeface="League Spartan"/>
              </a:rPr>
              <a:t>rn</a:t>
            </a:r>
            <a:r>
              <a:rPr lang="en-US" sz="2696" spc="62">
                <a:solidFill>
                  <a:srgbClr val="365679"/>
                </a:solidFill>
                <a:latin typeface="League Spartan"/>
                <a:ea typeface="League Spartan"/>
                <a:cs typeface="League Spartan"/>
                <a:sym typeface="League Spartan"/>
              </a:rPr>
              <a:t>s and </a:t>
            </a:r>
            <a:r>
              <a:rPr lang="en-US" b="true" sz="2696" spc="62">
                <a:solidFill>
                  <a:srgbClr val="365679"/>
                </a:solidFill>
                <a:latin typeface="League Spartan"/>
                <a:ea typeface="League Spartan"/>
                <a:cs typeface="League Spartan"/>
                <a:sym typeface="League Spartan"/>
              </a:rPr>
              <a:t>t</a:t>
            </a:r>
            <a:r>
              <a:rPr lang="en-US" sz="2696" spc="62">
                <a:solidFill>
                  <a:srgbClr val="365679"/>
                </a:solidFill>
                <a:latin typeface="League Spartan"/>
                <a:ea typeface="League Spartan"/>
                <a:cs typeface="League Spartan"/>
                <a:sym typeface="League Spartan"/>
              </a:rPr>
              <a:t>ren</a:t>
            </a:r>
            <a:r>
              <a:rPr lang="en-US" b="true" sz="2696" spc="62">
                <a:solidFill>
                  <a:srgbClr val="365679"/>
                </a:solidFill>
                <a:latin typeface="League Spartan"/>
                <a:ea typeface="League Spartan"/>
                <a:cs typeface="League Spartan"/>
                <a:sym typeface="League Spartan"/>
              </a:rPr>
              <a:t>d</a:t>
            </a:r>
            <a:r>
              <a:rPr lang="en-US" sz="2696" spc="62">
                <a:solidFill>
                  <a:srgbClr val="365679"/>
                </a:solidFill>
                <a:latin typeface="League Spartan"/>
                <a:ea typeface="League Spartan"/>
                <a:cs typeface="League Spartan"/>
                <a:sym typeface="League Spartan"/>
              </a:rPr>
              <a:t>s.</a:t>
            </a:r>
          </a:p>
          <a:p>
            <a:pPr algn="l">
              <a:lnSpc>
                <a:spcPts val="3506"/>
              </a:lnSpc>
              <a:spcBef>
                <a:spcPct val="0"/>
              </a:spcBef>
            </a:pPr>
          </a:p>
          <a:p>
            <a:pPr algn="l" marL="582272" indent="-291136" lvl="1">
              <a:lnSpc>
                <a:spcPts val="3506"/>
              </a:lnSpc>
              <a:spcBef>
                <a:spcPct val="0"/>
              </a:spcBef>
              <a:buFont typeface="Arial"/>
              <a:buChar char="•"/>
            </a:pPr>
            <a:r>
              <a:rPr lang="en-US" sz="2696" spc="62">
                <a:solidFill>
                  <a:srgbClr val="365679"/>
                </a:solidFill>
                <a:latin typeface="League Spartan"/>
                <a:ea typeface="League Spartan"/>
                <a:cs typeface="League Spartan"/>
                <a:sym typeface="League Spartan"/>
              </a:rPr>
              <a:t>Steps:</a:t>
            </a:r>
            <a:r>
              <a:rPr lang="en-US" b="true" sz="2696" spc="62">
                <a:solidFill>
                  <a:srgbClr val="365679"/>
                </a:solidFill>
                <a:latin typeface="League Spartan"/>
                <a:ea typeface="League Spartan"/>
                <a:cs typeface="League Spartan"/>
                <a:sym typeface="League Spartan"/>
              </a:rPr>
              <a:t> Visual</a:t>
            </a:r>
            <a:r>
              <a:rPr lang="en-US" sz="2696" spc="62">
                <a:solidFill>
                  <a:srgbClr val="365679"/>
                </a:solidFill>
                <a:latin typeface="League Spartan"/>
                <a:ea typeface="League Spartan"/>
                <a:cs typeface="League Spartan"/>
                <a:sym typeface="League Spartan"/>
              </a:rPr>
              <a:t>i</a:t>
            </a:r>
            <a:r>
              <a:rPr lang="en-US" b="true" sz="2696" spc="62">
                <a:solidFill>
                  <a:srgbClr val="365679"/>
                </a:solidFill>
                <a:latin typeface="League Spartan"/>
                <a:ea typeface="League Spartan"/>
                <a:cs typeface="League Spartan"/>
                <a:sym typeface="League Spartan"/>
              </a:rPr>
              <a:t>z</a:t>
            </a:r>
            <a:r>
              <a:rPr lang="en-US" sz="2696" spc="62">
                <a:solidFill>
                  <a:srgbClr val="365679"/>
                </a:solidFill>
                <a:latin typeface="League Spartan"/>
                <a:ea typeface="League Spartan"/>
                <a:cs typeface="League Spartan"/>
                <a:sym typeface="League Spartan"/>
              </a:rPr>
              <a:t>e </a:t>
            </a:r>
            <a:r>
              <a:rPr lang="en-US" b="true" sz="2696" spc="62">
                <a:solidFill>
                  <a:srgbClr val="365679"/>
                </a:solidFill>
                <a:latin typeface="League Spartan"/>
                <a:ea typeface="League Spartan"/>
                <a:cs typeface="League Spartan"/>
                <a:sym typeface="League Spartan"/>
              </a:rPr>
              <a:t>d</a:t>
            </a:r>
            <a:r>
              <a:rPr lang="en-US" sz="2696" spc="62">
                <a:solidFill>
                  <a:srgbClr val="365679"/>
                </a:solidFill>
                <a:latin typeface="League Spartan"/>
                <a:ea typeface="League Spartan"/>
                <a:cs typeface="League Spartan"/>
                <a:sym typeface="League Spartan"/>
              </a:rPr>
              <a:t>ata</a:t>
            </a:r>
            <a:r>
              <a:rPr lang="en-US" b="true" sz="2696" spc="62">
                <a:solidFill>
                  <a:srgbClr val="365679"/>
                </a:solidFill>
                <a:latin typeface="League Spartan"/>
                <a:ea typeface="League Spartan"/>
                <a:cs typeface="League Spartan"/>
                <a:sym typeface="League Spartan"/>
              </a:rPr>
              <a:t> with</a:t>
            </a:r>
            <a:r>
              <a:rPr lang="en-US" sz="2696" spc="62">
                <a:solidFill>
                  <a:srgbClr val="365679"/>
                </a:solidFill>
                <a:latin typeface="League Spartan"/>
                <a:ea typeface="League Spartan"/>
                <a:cs typeface="League Spartan"/>
                <a:sym typeface="League Spartan"/>
              </a:rPr>
              <a:t> </a:t>
            </a:r>
            <a:r>
              <a:rPr lang="en-US" b="true" sz="2696" spc="62">
                <a:solidFill>
                  <a:srgbClr val="365679"/>
                </a:solidFill>
                <a:latin typeface="League Spartan"/>
                <a:ea typeface="League Spartan"/>
                <a:cs typeface="League Spartan"/>
                <a:sym typeface="League Spartan"/>
              </a:rPr>
              <a:t>tim</a:t>
            </a:r>
            <a:r>
              <a:rPr lang="en-US" sz="2696" spc="62">
                <a:solidFill>
                  <a:srgbClr val="365679"/>
                </a:solidFill>
                <a:latin typeface="League Spartan"/>
                <a:ea typeface="League Spartan"/>
                <a:cs typeface="League Spartan"/>
                <a:sym typeface="League Spartan"/>
              </a:rPr>
              <a:t>e s</a:t>
            </a:r>
            <a:r>
              <a:rPr lang="en-US" b="true" sz="2696" spc="62">
                <a:solidFill>
                  <a:srgbClr val="365679"/>
                </a:solidFill>
                <a:latin typeface="League Spartan"/>
                <a:ea typeface="League Spartan"/>
                <a:cs typeface="League Spartan"/>
                <a:sym typeface="League Spartan"/>
              </a:rPr>
              <a:t>er</a:t>
            </a:r>
            <a:r>
              <a:rPr lang="en-US" sz="2696" spc="62">
                <a:solidFill>
                  <a:srgbClr val="365679"/>
                </a:solidFill>
                <a:latin typeface="League Spartan"/>
                <a:ea typeface="League Spartan"/>
                <a:cs typeface="League Spartan"/>
                <a:sym typeface="League Spartan"/>
              </a:rPr>
              <a:t>ies pl</a:t>
            </a:r>
            <a:r>
              <a:rPr lang="en-US" b="true" sz="2696" spc="62">
                <a:solidFill>
                  <a:srgbClr val="365679"/>
                </a:solidFill>
                <a:latin typeface="League Spartan"/>
                <a:ea typeface="League Spartan"/>
                <a:cs typeface="League Spartan"/>
                <a:sym typeface="League Spartan"/>
              </a:rPr>
              <a:t>o</a:t>
            </a:r>
            <a:r>
              <a:rPr lang="en-US" sz="2696" spc="62">
                <a:solidFill>
                  <a:srgbClr val="365679"/>
                </a:solidFill>
                <a:latin typeface="League Spartan"/>
                <a:ea typeface="League Spartan"/>
                <a:cs typeface="League Spartan"/>
                <a:sym typeface="League Spartan"/>
              </a:rPr>
              <a:t>ts and scatter plots, </a:t>
            </a:r>
            <a:r>
              <a:rPr lang="en-US" b="true" sz="2696" spc="62">
                <a:solidFill>
                  <a:srgbClr val="365679"/>
                </a:solidFill>
                <a:latin typeface="League Spartan"/>
                <a:ea typeface="League Spartan"/>
                <a:cs typeface="League Spartan"/>
                <a:sym typeface="League Spartan"/>
              </a:rPr>
              <a:t>a</a:t>
            </a:r>
            <a:r>
              <a:rPr lang="en-US" sz="2696" spc="62">
                <a:solidFill>
                  <a:srgbClr val="365679"/>
                </a:solidFill>
                <a:latin typeface="League Spartan"/>
                <a:ea typeface="League Spartan"/>
                <a:cs typeface="League Spartan"/>
                <a:sym typeface="League Spartan"/>
              </a:rPr>
              <a:t>nal</a:t>
            </a:r>
            <a:r>
              <a:rPr lang="en-US" b="true" sz="2696" spc="62">
                <a:solidFill>
                  <a:srgbClr val="365679"/>
                </a:solidFill>
                <a:latin typeface="League Spartan"/>
                <a:ea typeface="League Spartan"/>
                <a:cs typeface="League Spartan"/>
                <a:sym typeface="League Spartan"/>
              </a:rPr>
              <a:t>y</a:t>
            </a:r>
            <a:r>
              <a:rPr lang="en-US" sz="2696" spc="62">
                <a:solidFill>
                  <a:srgbClr val="365679"/>
                </a:solidFill>
                <a:latin typeface="League Spartan"/>
                <a:ea typeface="League Spartan"/>
                <a:cs typeface="League Spartan"/>
                <a:sym typeface="League Spartan"/>
              </a:rPr>
              <a:t>ze </a:t>
            </a:r>
            <a:r>
              <a:rPr lang="en-US" b="true" sz="2696" spc="62">
                <a:solidFill>
                  <a:srgbClr val="365679"/>
                </a:solidFill>
                <a:latin typeface="League Spartan"/>
                <a:ea typeface="League Spartan"/>
                <a:cs typeface="League Spartan"/>
                <a:sym typeface="League Spartan"/>
              </a:rPr>
              <a:t>season</a:t>
            </a:r>
            <a:r>
              <a:rPr lang="en-US" sz="2696" spc="62">
                <a:solidFill>
                  <a:srgbClr val="365679"/>
                </a:solidFill>
                <a:latin typeface="League Spartan"/>
                <a:ea typeface="League Spartan"/>
                <a:cs typeface="League Spartan"/>
                <a:sym typeface="League Spartan"/>
              </a:rPr>
              <a:t>a</a:t>
            </a:r>
            <a:r>
              <a:rPr lang="en-US" b="true" sz="2696" spc="62">
                <a:solidFill>
                  <a:srgbClr val="365679"/>
                </a:solidFill>
                <a:latin typeface="League Spartan"/>
                <a:ea typeface="League Spartan"/>
                <a:cs typeface="League Spartan"/>
                <a:sym typeface="League Spartan"/>
              </a:rPr>
              <a:t>li</a:t>
            </a:r>
            <a:r>
              <a:rPr lang="en-US" sz="2696" spc="62">
                <a:solidFill>
                  <a:srgbClr val="365679"/>
                </a:solidFill>
                <a:latin typeface="League Spartan"/>
                <a:ea typeface="League Spartan"/>
                <a:cs typeface="League Spartan"/>
                <a:sym typeface="League Spartan"/>
              </a:rPr>
              <a:t>t</a:t>
            </a:r>
            <a:r>
              <a:rPr lang="en-US" b="true" sz="2696" spc="62">
                <a:solidFill>
                  <a:srgbClr val="365679"/>
                </a:solidFill>
                <a:latin typeface="League Spartan"/>
                <a:ea typeface="League Spartan"/>
                <a:cs typeface="League Spartan"/>
                <a:sym typeface="League Spartan"/>
              </a:rPr>
              <a:t>y</a:t>
            </a:r>
            <a:r>
              <a:rPr lang="en-US" sz="2696" spc="62">
                <a:solidFill>
                  <a:srgbClr val="365679"/>
                </a:solidFill>
                <a:latin typeface="League Spartan"/>
                <a:ea typeface="League Spartan"/>
                <a:cs typeface="League Spartan"/>
                <a:sym typeface="League Spartan"/>
              </a:rPr>
              <a:t>, and </a:t>
            </a:r>
            <a:r>
              <a:rPr lang="en-US" b="true" sz="2696" spc="62">
                <a:solidFill>
                  <a:srgbClr val="365679"/>
                </a:solidFill>
                <a:latin typeface="League Spartan"/>
                <a:ea typeface="League Spartan"/>
                <a:cs typeface="League Spartan"/>
                <a:sym typeface="League Spartan"/>
              </a:rPr>
              <a:t>detec</a:t>
            </a:r>
            <a:r>
              <a:rPr lang="en-US" sz="2696" spc="62">
                <a:solidFill>
                  <a:srgbClr val="365679"/>
                </a:solidFill>
                <a:latin typeface="League Spartan"/>
                <a:ea typeface="League Spartan"/>
                <a:cs typeface="League Spartan"/>
                <a:sym typeface="League Spartan"/>
              </a:rPr>
              <a:t>t </a:t>
            </a:r>
            <a:r>
              <a:rPr lang="en-US" b="true" sz="2696" spc="62">
                <a:solidFill>
                  <a:srgbClr val="365679"/>
                </a:solidFill>
                <a:latin typeface="League Spartan"/>
                <a:ea typeface="League Spartan"/>
                <a:cs typeface="League Spartan"/>
                <a:sym typeface="League Spartan"/>
              </a:rPr>
              <a:t>ou</a:t>
            </a:r>
            <a:r>
              <a:rPr lang="en-US" sz="2696" spc="62">
                <a:solidFill>
                  <a:srgbClr val="365679"/>
                </a:solidFill>
                <a:latin typeface="League Spartan"/>
                <a:ea typeface="League Spartan"/>
                <a:cs typeface="League Spartan"/>
                <a:sym typeface="League Spartan"/>
              </a:rPr>
              <a:t>t</a:t>
            </a:r>
            <a:r>
              <a:rPr lang="en-US" b="true" sz="2696" spc="62">
                <a:solidFill>
                  <a:srgbClr val="365679"/>
                </a:solidFill>
                <a:latin typeface="League Spartan"/>
                <a:ea typeface="League Spartan"/>
                <a:cs typeface="League Spartan"/>
                <a:sym typeface="League Spartan"/>
              </a:rPr>
              <a:t>li</a:t>
            </a:r>
            <a:r>
              <a:rPr lang="en-US" sz="2696" spc="62">
                <a:solidFill>
                  <a:srgbClr val="365679"/>
                </a:solidFill>
                <a:latin typeface="League Spartan"/>
                <a:ea typeface="League Spartan"/>
                <a:cs typeface="League Spartan"/>
                <a:sym typeface="League Spartan"/>
              </a:rPr>
              <a:t>e</a:t>
            </a:r>
            <a:r>
              <a:rPr lang="en-US" b="true" sz="2696" spc="62">
                <a:solidFill>
                  <a:srgbClr val="365679"/>
                </a:solidFill>
                <a:latin typeface="League Spartan"/>
                <a:ea typeface="League Spartan"/>
                <a:cs typeface="League Spartan"/>
                <a:sym typeface="League Spartan"/>
              </a:rPr>
              <a:t>r</a:t>
            </a:r>
            <a:r>
              <a:rPr lang="en-US" sz="2696" spc="62">
                <a:solidFill>
                  <a:srgbClr val="365679"/>
                </a:solidFill>
                <a:latin typeface="League Spartan"/>
                <a:ea typeface="League Spartan"/>
                <a:cs typeface="League Spartan"/>
                <a:sym typeface="League Spartan"/>
              </a:rPr>
              <a:t>s.</a:t>
            </a:r>
          </a:p>
          <a:p>
            <a:pPr algn="l">
              <a:lnSpc>
                <a:spcPts val="350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65817" y="352038"/>
            <a:ext cx="11709920" cy="11819796"/>
          </a:xfrm>
          <a:custGeom>
            <a:avLst/>
            <a:gdLst/>
            <a:ahLst/>
            <a:cxnLst/>
            <a:rect r="r" b="b" t="t" l="l"/>
            <a:pathLst>
              <a:path h="11819796" w="11709920">
                <a:moveTo>
                  <a:pt x="0" y="0"/>
                </a:moveTo>
                <a:lnTo>
                  <a:pt x="11709920" y="0"/>
                </a:lnTo>
                <a:lnTo>
                  <a:pt x="11709920" y="11819796"/>
                </a:lnTo>
                <a:lnTo>
                  <a:pt x="0" y="1181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30213"/>
            <a:ext cx="13602192" cy="1130300"/>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Time Series Modelling</a:t>
            </a:r>
          </a:p>
        </p:txBody>
      </p:sp>
      <p:sp>
        <p:nvSpPr>
          <p:cNvPr name="TextBox 4" id="4"/>
          <p:cNvSpPr txBox="true"/>
          <p:nvPr/>
        </p:nvSpPr>
        <p:spPr>
          <a:xfrm rot="0">
            <a:off x="644622" y="2112888"/>
            <a:ext cx="15534492" cy="7660437"/>
          </a:xfrm>
          <a:prstGeom prst="rect">
            <a:avLst/>
          </a:prstGeom>
        </p:spPr>
        <p:txBody>
          <a:bodyPr anchor="t" rtlCol="false" tIns="0" lIns="0" bIns="0" rIns="0">
            <a:spAutoFit/>
          </a:bodyPr>
          <a:lstStyle/>
          <a:p>
            <a:pPr algn="l" marL="774029" indent="-387015" lvl="1">
              <a:lnSpc>
                <a:spcPts val="4657"/>
              </a:lnSpc>
              <a:spcBef>
                <a:spcPct val="0"/>
              </a:spcBef>
              <a:buFont typeface="Arial"/>
              <a:buChar char="•"/>
            </a:pPr>
            <a:r>
              <a:rPr lang="en-US" sz="3585" spc="82">
                <a:solidFill>
                  <a:srgbClr val="004AAD"/>
                </a:solidFill>
                <a:latin typeface="League Spartan"/>
                <a:ea typeface="League Spartan"/>
                <a:cs typeface="League Spartan"/>
                <a:sym typeface="League Spartan"/>
              </a:rPr>
              <a:t>AR (Aut</a:t>
            </a:r>
            <a:r>
              <a:rPr lang="en-US" b="true" sz="3585" spc="82">
                <a:solidFill>
                  <a:srgbClr val="004AAD"/>
                </a:solidFill>
                <a:latin typeface="League Spartan"/>
                <a:ea typeface="League Spartan"/>
                <a:cs typeface="League Spartan"/>
                <a:sym typeface="League Spartan"/>
              </a:rPr>
              <a:t>oregressive): Predicts future values using past values.</a:t>
            </a:r>
          </a:p>
          <a:p>
            <a:pPr algn="l" marL="774029" indent="-387015" lvl="1">
              <a:lnSpc>
                <a:spcPts val="4657"/>
              </a:lnSpc>
              <a:spcBef>
                <a:spcPct val="0"/>
              </a:spcBef>
              <a:buFont typeface="Arial"/>
              <a:buChar char="•"/>
            </a:pPr>
            <a:r>
              <a:rPr lang="en-US" b="true" sz="3585" spc="82">
                <a:solidFill>
                  <a:srgbClr val="004AAD"/>
                </a:solidFill>
                <a:latin typeface="League Spartan"/>
                <a:ea typeface="League Spartan"/>
                <a:cs typeface="League Spartan"/>
                <a:sym typeface="League Spartan"/>
              </a:rPr>
              <a:t>MA (Moving Average): Models the error of the past predictions.</a:t>
            </a:r>
          </a:p>
          <a:p>
            <a:pPr algn="l" marL="774029" indent="-387015" lvl="1">
              <a:lnSpc>
                <a:spcPts val="4657"/>
              </a:lnSpc>
              <a:spcBef>
                <a:spcPct val="0"/>
              </a:spcBef>
              <a:buFont typeface="Arial"/>
              <a:buChar char="•"/>
            </a:pPr>
            <a:r>
              <a:rPr lang="en-US" b="true" sz="3585" spc="82">
                <a:solidFill>
                  <a:srgbClr val="004AAD"/>
                </a:solidFill>
                <a:latin typeface="League Spartan"/>
                <a:ea typeface="League Spartan"/>
                <a:cs typeface="League Spartan"/>
                <a:sym typeface="League Spartan"/>
              </a:rPr>
              <a:t>ARIMA (AR + Integrated + MA): Combines AR and MA with differencing to make data stationary.</a:t>
            </a:r>
          </a:p>
          <a:p>
            <a:pPr algn="l" marL="774029" indent="-387015" lvl="1">
              <a:lnSpc>
                <a:spcPts val="4657"/>
              </a:lnSpc>
              <a:spcBef>
                <a:spcPct val="0"/>
              </a:spcBef>
              <a:buFont typeface="Arial"/>
              <a:buChar char="•"/>
            </a:pPr>
            <a:r>
              <a:rPr lang="en-US" b="true" sz="3585" spc="82">
                <a:solidFill>
                  <a:srgbClr val="004AAD"/>
                </a:solidFill>
                <a:latin typeface="League Spartan"/>
                <a:ea typeface="League Spartan"/>
                <a:cs typeface="League Spartan"/>
                <a:sym typeface="League Spartan"/>
              </a:rPr>
              <a:t>SARIMA (Seasonal ARIMA): Extends ARIMA to support seasonality.</a:t>
            </a:r>
          </a:p>
          <a:p>
            <a:pPr algn="l" marL="774029" indent="-387015" lvl="1">
              <a:lnSpc>
                <a:spcPts val="4657"/>
              </a:lnSpc>
              <a:spcBef>
                <a:spcPct val="0"/>
              </a:spcBef>
              <a:buFont typeface="Arial"/>
              <a:buChar char="•"/>
            </a:pPr>
            <a:r>
              <a:rPr lang="en-US" b="true" sz="3585" spc="82">
                <a:solidFill>
                  <a:srgbClr val="004AAD"/>
                </a:solidFill>
                <a:latin typeface="League Spartan"/>
                <a:ea typeface="League Spartan"/>
                <a:cs typeface="League Spartan"/>
                <a:sym typeface="League Spartan"/>
              </a:rPr>
              <a:t>ARIMAX (ARIMA with Exogenous Variables): Incorporates external variables like clicks and impressions.</a:t>
            </a:r>
          </a:p>
          <a:p>
            <a:pPr algn="l" marL="774029" indent="-387015" lvl="1">
              <a:lnSpc>
                <a:spcPts val="4657"/>
              </a:lnSpc>
              <a:spcBef>
                <a:spcPct val="0"/>
              </a:spcBef>
              <a:buFont typeface="Arial"/>
              <a:buChar char="•"/>
            </a:pPr>
            <a:r>
              <a:rPr lang="en-US" b="true" sz="3585" spc="82">
                <a:solidFill>
                  <a:srgbClr val="004AAD"/>
                </a:solidFill>
                <a:latin typeface="League Spartan"/>
                <a:ea typeface="League Spartan"/>
                <a:cs typeface="League Spartan"/>
                <a:sym typeface="League Spartan"/>
              </a:rPr>
              <a:t>SARIMAX (Seasonal ARIMAX): Combines SARIMA with exogenous variables.</a:t>
            </a:r>
          </a:p>
          <a:p>
            <a:pPr algn="l">
              <a:lnSpc>
                <a:spcPts val="466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DAGaOowUu_E</dc:identifier>
  <dcterms:modified xsi:type="dcterms:W3CDTF">2011-08-01T06:04:30Z</dcterms:modified>
  <cp:revision>1</cp:revision>
  <dc:title>Futurecart-Ppt-Individual.pptx</dc:title>
</cp:coreProperties>
</file>